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314" r:id="rId17"/>
    <p:sldId id="274" r:id="rId18"/>
    <p:sldId id="275" r:id="rId19"/>
    <p:sldId id="278" r:id="rId20"/>
    <p:sldId id="315" r:id="rId21"/>
    <p:sldId id="280" r:id="rId22"/>
    <p:sldId id="282" r:id="rId23"/>
    <p:sldId id="283" r:id="rId24"/>
    <p:sldId id="285" r:id="rId25"/>
    <p:sldId id="287" r:id="rId26"/>
    <p:sldId id="290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2" r:id="rId47"/>
    <p:sldId id="313" r:id="rId4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2"/>
    <p:restoredTop sz="94701"/>
  </p:normalViewPr>
  <p:slideViewPr>
    <p:cSldViewPr snapToGrid="0">
      <p:cViewPr varScale="1">
        <p:scale>
          <a:sx n="60" d="100"/>
          <a:sy n="60" d="100"/>
        </p:scale>
        <p:origin x="192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44500" indent="-444500"/>
            <a:lvl2pPr marL="889000" indent="-444500"/>
            <a:lvl3pPr marL="1333500" indent="-4445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ocs.scipy.org/doc/scipy/reference/generated/scipy.stats.fisher_exact.html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cs.scipy.org/doc/scipy/reference/generated/scipy.stats.fisher_exac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cs.scipy.org/doc/scipy/reference/generated/scipy.stats.fisher_exact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xp-platform.com/kdd2015keynotekohavi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adient_descent" TargetMode="External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[320] Web 5: A/B Testing"/>
          <p:cNvSpPr txBox="1">
            <a:spLocks noGrp="1"/>
          </p:cNvSpPr>
          <p:nvPr>
            <p:ph type="ctrTitle"/>
          </p:nvPr>
        </p:nvSpPr>
        <p:spPr>
          <a:xfrm>
            <a:off x="210740" y="1765300"/>
            <a:ext cx="12583320" cy="33020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spcBef>
                <a:spcPts val="1300"/>
              </a:spcBef>
              <a:defRPr sz="5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[320] Web 5: A/B Testing</a:t>
            </a:r>
          </a:p>
        </p:txBody>
      </p:sp>
      <p:sp>
        <p:nvSpPr>
          <p:cNvPr id="138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549900"/>
            <a:ext cx="10464800" cy="11303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>
                <a:solidFill>
                  <a:srgbClr val="5E5E5E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Meenakshi Syamkumar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Lecture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Example 1: Link to Donation Page</a:t>
            </a:r>
          </a:p>
        </p:txBody>
      </p:sp>
      <p:sp>
        <p:nvSpPr>
          <p:cNvPr id="799" name="users/requests"/>
          <p:cNvSpPr txBox="1"/>
          <p:nvPr/>
        </p:nvSpPr>
        <p:spPr>
          <a:xfrm>
            <a:off x="604965" y="4940300"/>
            <a:ext cx="226003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users/requests</a:t>
            </a:r>
          </a:p>
        </p:txBody>
      </p:sp>
      <p:sp>
        <p:nvSpPr>
          <p:cNvPr id="800" name="Version A"/>
          <p:cNvSpPr/>
          <p:nvPr/>
        </p:nvSpPr>
        <p:spPr>
          <a:xfrm>
            <a:off x="4173404" y="2501900"/>
            <a:ext cx="2438351" cy="1054497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Version A</a:t>
            </a:r>
          </a:p>
        </p:txBody>
      </p:sp>
      <p:sp>
        <p:nvSpPr>
          <p:cNvPr id="801" name="Version B"/>
          <p:cNvSpPr/>
          <p:nvPr/>
        </p:nvSpPr>
        <p:spPr>
          <a:xfrm>
            <a:off x="4173404" y="6045200"/>
            <a:ext cx="2438351" cy="1054497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Version B</a:t>
            </a:r>
          </a:p>
        </p:txBody>
      </p:sp>
      <p:sp>
        <p:nvSpPr>
          <p:cNvPr id="802" name="Line"/>
          <p:cNvSpPr/>
          <p:nvPr/>
        </p:nvSpPr>
        <p:spPr>
          <a:xfrm flipV="1">
            <a:off x="1455579" y="3217465"/>
            <a:ext cx="2650333" cy="16593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3" name="Line"/>
          <p:cNvSpPr/>
          <p:nvPr/>
        </p:nvSpPr>
        <p:spPr>
          <a:xfrm>
            <a:off x="1455579" y="5638800"/>
            <a:ext cx="2647566" cy="8705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4" name="50%"/>
          <p:cNvSpPr txBox="1"/>
          <p:nvPr/>
        </p:nvSpPr>
        <p:spPr>
          <a:xfrm>
            <a:off x="2461413" y="3328040"/>
            <a:ext cx="6319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50%</a:t>
            </a:r>
          </a:p>
        </p:txBody>
      </p:sp>
      <p:sp>
        <p:nvSpPr>
          <p:cNvPr id="805" name="50%"/>
          <p:cNvSpPr txBox="1"/>
          <p:nvPr/>
        </p:nvSpPr>
        <p:spPr>
          <a:xfrm>
            <a:off x="2461413" y="6249040"/>
            <a:ext cx="6319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50%</a:t>
            </a:r>
          </a:p>
        </p:txBody>
      </p:sp>
      <p:sp>
        <p:nvSpPr>
          <p:cNvPr id="806" name="metrics"/>
          <p:cNvSpPr/>
          <p:nvPr/>
        </p:nvSpPr>
        <p:spPr>
          <a:xfrm>
            <a:off x="7856404" y="2501900"/>
            <a:ext cx="1318073" cy="10544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metrics</a:t>
            </a:r>
          </a:p>
        </p:txBody>
      </p:sp>
      <p:sp>
        <p:nvSpPr>
          <p:cNvPr id="807" name="metrics"/>
          <p:cNvSpPr/>
          <p:nvPr/>
        </p:nvSpPr>
        <p:spPr>
          <a:xfrm>
            <a:off x="7856404" y="6045200"/>
            <a:ext cx="1318073" cy="10544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metrics</a:t>
            </a:r>
          </a:p>
        </p:txBody>
      </p:sp>
      <p:sp>
        <p:nvSpPr>
          <p:cNvPr id="808" name="compare"/>
          <p:cNvSpPr/>
          <p:nvPr/>
        </p:nvSpPr>
        <p:spPr>
          <a:xfrm>
            <a:off x="9228004" y="4311650"/>
            <a:ext cx="1318073" cy="105449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compare</a:t>
            </a:r>
          </a:p>
        </p:txBody>
      </p:sp>
      <p:sp>
        <p:nvSpPr>
          <p:cNvPr id="809" name="Line"/>
          <p:cNvSpPr/>
          <p:nvPr/>
        </p:nvSpPr>
        <p:spPr>
          <a:xfrm>
            <a:off x="6685988" y="3048000"/>
            <a:ext cx="109618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0" name="Line"/>
          <p:cNvSpPr/>
          <p:nvPr/>
        </p:nvSpPr>
        <p:spPr>
          <a:xfrm>
            <a:off x="6685988" y="6604000"/>
            <a:ext cx="109618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1" name="Line"/>
          <p:cNvSpPr/>
          <p:nvPr/>
        </p:nvSpPr>
        <p:spPr>
          <a:xfrm flipV="1">
            <a:off x="8832287" y="5440064"/>
            <a:ext cx="467535" cy="5035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2" name="Line"/>
          <p:cNvSpPr/>
          <p:nvPr/>
        </p:nvSpPr>
        <p:spPr>
          <a:xfrm>
            <a:off x="8832287" y="3657599"/>
            <a:ext cx="485889" cy="5743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3" name="control…"/>
          <p:cNvSpPr txBox="1"/>
          <p:nvPr/>
        </p:nvSpPr>
        <p:spPr>
          <a:xfrm>
            <a:off x="4252705" y="3534287"/>
            <a:ext cx="227975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control</a:t>
            </a:r>
          </a:p>
          <a:p>
            <a:r>
              <a:t>(previous version)</a:t>
            </a:r>
          </a:p>
        </p:txBody>
      </p:sp>
      <p:sp>
        <p:nvSpPr>
          <p:cNvPr id="814" name="treatment…"/>
          <p:cNvSpPr txBox="1"/>
          <p:nvPr/>
        </p:nvSpPr>
        <p:spPr>
          <a:xfrm>
            <a:off x="4001557" y="7141087"/>
            <a:ext cx="27820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treatment</a:t>
            </a:r>
          </a:p>
          <a:p>
            <a:r>
              <a:t>(change some factors)</a:t>
            </a:r>
          </a:p>
        </p:txBody>
      </p:sp>
      <p:sp>
        <p:nvSpPr>
          <p:cNvPr id="815" name="Line"/>
          <p:cNvSpPr/>
          <p:nvPr/>
        </p:nvSpPr>
        <p:spPr>
          <a:xfrm>
            <a:off x="10597587" y="4838898"/>
            <a:ext cx="5273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6" name="act, learn,…"/>
          <p:cNvSpPr txBox="1"/>
          <p:nvPr/>
        </p:nvSpPr>
        <p:spPr>
          <a:xfrm>
            <a:off x="11176467" y="4432498"/>
            <a:ext cx="122336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act, learn,</a:t>
            </a:r>
          </a:p>
          <a:p>
            <a:r>
              <a:t>or debug</a:t>
            </a:r>
          </a:p>
        </p:txBody>
      </p:sp>
      <p:sp>
        <p:nvSpPr>
          <p:cNvPr id="817" name="bigger font"/>
          <p:cNvSpPr txBox="1"/>
          <p:nvPr/>
        </p:nvSpPr>
        <p:spPr>
          <a:xfrm>
            <a:off x="4440501" y="8430014"/>
            <a:ext cx="1396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bigger font</a:t>
            </a:r>
          </a:p>
        </p:txBody>
      </p:sp>
      <p:sp>
        <p:nvSpPr>
          <p:cNvPr id="818" name="red font"/>
          <p:cNvSpPr txBox="1"/>
          <p:nvPr/>
        </p:nvSpPr>
        <p:spPr>
          <a:xfrm>
            <a:off x="6631226" y="8430014"/>
            <a:ext cx="107870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red font</a:t>
            </a:r>
          </a:p>
        </p:txBody>
      </p:sp>
      <p:sp>
        <p:nvSpPr>
          <p:cNvPr id="819" name="Line"/>
          <p:cNvSpPr/>
          <p:nvPr/>
        </p:nvSpPr>
        <p:spPr>
          <a:xfrm flipH="1">
            <a:off x="5769074" y="7899400"/>
            <a:ext cx="212626" cy="541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20" name="Line"/>
          <p:cNvSpPr/>
          <p:nvPr/>
        </p:nvSpPr>
        <p:spPr>
          <a:xfrm>
            <a:off x="6531074" y="7899400"/>
            <a:ext cx="212626" cy="541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21" name="CTR (Click Through Rate)…"/>
          <p:cNvSpPr txBox="1"/>
          <p:nvPr/>
        </p:nvSpPr>
        <p:spPr>
          <a:xfrm>
            <a:off x="7717101" y="1549722"/>
            <a:ext cx="32249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CTR (Click Through Rate)</a:t>
            </a:r>
          </a:p>
          <a:p>
            <a:r>
              <a:t>clicks / impressions</a:t>
            </a:r>
          </a:p>
        </p:txBody>
      </p:sp>
      <p:sp>
        <p:nvSpPr>
          <p:cNvPr id="822" name="max CTR"/>
          <p:cNvSpPr txBox="1"/>
          <p:nvPr/>
        </p:nvSpPr>
        <p:spPr>
          <a:xfrm>
            <a:off x="9763487" y="5511799"/>
            <a:ext cx="1265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max CTR</a:t>
            </a:r>
          </a:p>
        </p:txBody>
      </p:sp>
      <p:sp>
        <p:nvSpPr>
          <p:cNvPr id="823" name="switch to best"/>
          <p:cNvSpPr txBox="1"/>
          <p:nvPr/>
        </p:nvSpPr>
        <p:spPr>
          <a:xfrm>
            <a:off x="10872182" y="3416940"/>
            <a:ext cx="179159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switch to best</a:t>
            </a:r>
          </a:p>
        </p:txBody>
      </p:sp>
      <p:sp>
        <p:nvSpPr>
          <p:cNvPr id="824" name="Line"/>
          <p:cNvSpPr/>
          <p:nvPr/>
        </p:nvSpPr>
        <p:spPr>
          <a:xfrm flipH="1">
            <a:off x="11439376" y="3873500"/>
            <a:ext cx="41424" cy="6662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25" name="1"/>
          <p:cNvSpPr/>
          <p:nvPr/>
        </p:nvSpPr>
        <p:spPr>
          <a:xfrm>
            <a:off x="1778000" y="2732037"/>
            <a:ext cx="631925" cy="63192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826" name="2"/>
          <p:cNvSpPr/>
          <p:nvPr/>
        </p:nvSpPr>
        <p:spPr>
          <a:xfrm>
            <a:off x="3695700" y="8342652"/>
            <a:ext cx="631925" cy="63192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827" name="3"/>
          <p:cNvSpPr/>
          <p:nvPr/>
        </p:nvSpPr>
        <p:spPr>
          <a:xfrm>
            <a:off x="7048500" y="1545110"/>
            <a:ext cx="631925" cy="63192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828" name="4"/>
          <p:cNvSpPr/>
          <p:nvPr/>
        </p:nvSpPr>
        <p:spPr>
          <a:xfrm>
            <a:off x="10080417" y="5952010"/>
            <a:ext cx="631925" cy="63192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4</a:t>
            </a:r>
          </a:p>
        </p:txBody>
      </p:sp>
      <p:sp>
        <p:nvSpPr>
          <p:cNvPr id="829" name="5"/>
          <p:cNvSpPr/>
          <p:nvPr/>
        </p:nvSpPr>
        <p:spPr>
          <a:xfrm>
            <a:off x="11363117" y="2733997"/>
            <a:ext cx="631925" cy="63192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830" name="Rounded Rectangle"/>
          <p:cNvSpPr/>
          <p:nvPr/>
        </p:nvSpPr>
        <p:spPr>
          <a:xfrm>
            <a:off x="10811941" y="2520950"/>
            <a:ext cx="1912076" cy="2915047"/>
          </a:xfrm>
          <a:prstGeom prst="roundRect">
            <a:avLst>
              <a:gd name="adj" fmla="val 9963"/>
            </a:avLst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users/requests"/>
          <p:cNvSpPr txBox="1"/>
          <p:nvPr/>
        </p:nvSpPr>
        <p:spPr>
          <a:xfrm>
            <a:off x="604965" y="4940300"/>
            <a:ext cx="226003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users/requests</a:t>
            </a:r>
          </a:p>
        </p:txBody>
      </p:sp>
      <p:sp>
        <p:nvSpPr>
          <p:cNvPr id="833" name="Version A"/>
          <p:cNvSpPr/>
          <p:nvPr/>
        </p:nvSpPr>
        <p:spPr>
          <a:xfrm>
            <a:off x="4173404" y="2501900"/>
            <a:ext cx="2438351" cy="1054497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Version A</a:t>
            </a:r>
          </a:p>
        </p:txBody>
      </p:sp>
      <p:sp>
        <p:nvSpPr>
          <p:cNvPr id="834" name="Version B"/>
          <p:cNvSpPr/>
          <p:nvPr/>
        </p:nvSpPr>
        <p:spPr>
          <a:xfrm>
            <a:off x="4173404" y="6045200"/>
            <a:ext cx="2438351" cy="1054497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Version B</a:t>
            </a:r>
          </a:p>
        </p:txBody>
      </p:sp>
      <p:sp>
        <p:nvSpPr>
          <p:cNvPr id="835" name="Line"/>
          <p:cNvSpPr/>
          <p:nvPr/>
        </p:nvSpPr>
        <p:spPr>
          <a:xfrm flipV="1">
            <a:off x="1455579" y="3217465"/>
            <a:ext cx="2650333" cy="16593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6" name="Line"/>
          <p:cNvSpPr/>
          <p:nvPr/>
        </p:nvSpPr>
        <p:spPr>
          <a:xfrm>
            <a:off x="1455579" y="5638800"/>
            <a:ext cx="2647566" cy="8705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7" name="metrics"/>
          <p:cNvSpPr/>
          <p:nvPr/>
        </p:nvSpPr>
        <p:spPr>
          <a:xfrm>
            <a:off x="7856404" y="2501900"/>
            <a:ext cx="1318073" cy="10544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metrics</a:t>
            </a:r>
          </a:p>
        </p:txBody>
      </p:sp>
      <p:sp>
        <p:nvSpPr>
          <p:cNvPr id="838" name="metrics"/>
          <p:cNvSpPr/>
          <p:nvPr/>
        </p:nvSpPr>
        <p:spPr>
          <a:xfrm>
            <a:off x="7856404" y="6045200"/>
            <a:ext cx="1318073" cy="10544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metrics</a:t>
            </a:r>
          </a:p>
        </p:txBody>
      </p:sp>
      <p:sp>
        <p:nvSpPr>
          <p:cNvPr id="839" name="compare"/>
          <p:cNvSpPr/>
          <p:nvPr/>
        </p:nvSpPr>
        <p:spPr>
          <a:xfrm>
            <a:off x="9228004" y="4311650"/>
            <a:ext cx="1318073" cy="105449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compare</a:t>
            </a:r>
          </a:p>
        </p:txBody>
      </p:sp>
      <p:sp>
        <p:nvSpPr>
          <p:cNvPr id="840" name="Line"/>
          <p:cNvSpPr/>
          <p:nvPr/>
        </p:nvSpPr>
        <p:spPr>
          <a:xfrm>
            <a:off x="6685988" y="3048000"/>
            <a:ext cx="109618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1" name="Line"/>
          <p:cNvSpPr/>
          <p:nvPr/>
        </p:nvSpPr>
        <p:spPr>
          <a:xfrm>
            <a:off x="6685988" y="6604000"/>
            <a:ext cx="109618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2" name="Line"/>
          <p:cNvSpPr/>
          <p:nvPr/>
        </p:nvSpPr>
        <p:spPr>
          <a:xfrm flipV="1">
            <a:off x="8832287" y="5440064"/>
            <a:ext cx="467535" cy="5035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3" name="Line"/>
          <p:cNvSpPr/>
          <p:nvPr/>
        </p:nvSpPr>
        <p:spPr>
          <a:xfrm>
            <a:off x="8832287" y="3657599"/>
            <a:ext cx="485889" cy="5743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4" name="control…"/>
          <p:cNvSpPr txBox="1"/>
          <p:nvPr/>
        </p:nvSpPr>
        <p:spPr>
          <a:xfrm>
            <a:off x="4252705" y="3534287"/>
            <a:ext cx="227975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control</a:t>
            </a:r>
          </a:p>
          <a:p>
            <a:r>
              <a:t>(previous version)</a:t>
            </a:r>
          </a:p>
        </p:txBody>
      </p:sp>
      <p:sp>
        <p:nvSpPr>
          <p:cNvPr id="845" name="treatment…"/>
          <p:cNvSpPr txBox="1"/>
          <p:nvPr/>
        </p:nvSpPr>
        <p:spPr>
          <a:xfrm>
            <a:off x="4001557" y="7141087"/>
            <a:ext cx="27820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treatment</a:t>
            </a:r>
          </a:p>
          <a:p>
            <a:r>
              <a:t>(change some factors)</a:t>
            </a:r>
          </a:p>
        </p:txBody>
      </p:sp>
      <p:sp>
        <p:nvSpPr>
          <p:cNvPr id="846" name="Line"/>
          <p:cNvSpPr/>
          <p:nvPr/>
        </p:nvSpPr>
        <p:spPr>
          <a:xfrm>
            <a:off x="10597587" y="4838898"/>
            <a:ext cx="5273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7" name="act, learn,…"/>
          <p:cNvSpPr txBox="1"/>
          <p:nvPr/>
        </p:nvSpPr>
        <p:spPr>
          <a:xfrm>
            <a:off x="11176467" y="4432498"/>
            <a:ext cx="122336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act,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learn</a:t>
            </a:r>
            <a:r>
              <a:t>,</a:t>
            </a:r>
          </a:p>
          <a:p>
            <a:r>
              <a:t>or debug</a:t>
            </a:r>
          </a:p>
        </p:txBody>
      </p:sp>
      <p:sp>
        <p:nvSpPr>
          <p:cNvPr id="848" name="is emotion…"/>
          <p:cNvSpPr txBox="1"/>
          <p:nvPr/>
        </p:nvSpPr>
        <p:spPr>
          <a:xfrm>
            <a:off x="11020049" y="3010540"/>
            <a:ext cx="153620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is emotion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contagious?</a:t>
            </a:r>
          </a:p>
        </p:txBody>
      </p:sp>
      <p:sp>
        <p:nvSpPr>
          <p:cNvPr id="849" name="Line"/>
          <p:cNvSpPr/>
          <p:nvPr/>
        </p:nvSpPr>
        <p:spPr>
          <a:xfrm>
            <a:off x="11812835" y="3853507"/>
            <a:ext cx="134542" cy="68624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0" name="make feed more positive or negative"/>
          <p:cNvSpPr txBox="1"/>
          <p:nvPr/>
        </p:nvSpPr>
        <p:spPr>
          <a:xfrm>
            <a:off x="4001557" y="8109577"/>
            <a:ext cx="27820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make feed more positive or negative</a:t>
            </a:r>
          </a:p>
        </p:txBody>
      </p:sp>
      <p:sp>
        <p:nvSpPr>
          <p:cNvPr id="851" name="positive/negative words used"/>
          <p:cNvSpPr txBox="1"/>
          <p:nvPr/>
        </p:nvSpPr>
        <p:spPr>
          <a:xfrm>
            <a:off x="7290858" y="7795328"/>
            <a:ext cx="244916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positive/negative words used</a:t>
            </a:r>
          </a:p>
        </p:txBody>
      </p:sp>
      <p:sp>
        <p:nvSpPr>
          <p:cNvPr id="852" name="Reading: https://techcrunch.com/2014/06/29/ethics-in-a-data-driven-world/"/>
          <p:cNvSpPr txBox="1"/>
          <p:nvPr/>
        </p:nvSpPr>
        <p:spPr>
          <a:xfrm>
            <a:off x="952500" y="1376593"/>
            <a:ext cx="9020324" cy="459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latin typeface="Gill Sans"/>
                <a:ea typeface="Gill Sans"/>
                <a:cs typeface="Gill Sans"/>
                <a:sym typeface="Gill Sans"/>
              </a:rPr>
              <a:t>Reading</a:t>
            </a:r>
            <a:r>
              <a:t>: </a:t>
            </a:r>
            <a:r>
              <a:rPr u="sng">
                <a:solidFill>
                  <a:schemeClr val="accent1">
                    <a:lumOff val="-13575"/>
                  </a:schemeClr>
                </a:solidFill>
              </a:rPr>
              <a:t>https://techcrunch.com/2014/06/29/ethics-in-a-data-driven-world/</a:t>
            </a:r>
          </a:p>
        </p:txBody>
      </p:sp>
      <p:sp>
        <p:nvSpPr>
          <p:cNvPr id="853" name="Example 2: Facebook Emotional Contagion Stud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2135768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Example 2: Facebook Emotional Contagion Study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users/requests"/>
          <p:cNvSpPr txBox="1"/>
          <p:nvPr/>
        </p:nvSpPr>
        <p:spPr>
          <a:xfrm>
            <a:off x="604965" y="4940300"/>
            <a:ext cx="226003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users/requests</a:t>
            </a:r>
          </a:p>
        </p:txBody>
      </p:sp>
      <p:sp>
        <p:nvSpPr>
          <p:cNvPr id="856" name="Version A"/>
          <p:cNvSpPr/>
          <p:nvPr/>
        </p:nvSpPr>
        <p:spPr>
          <a:xfrm>
            <a:off x="4173404" y="2501900"/>
            <a:ext cx="2438351" cy="1054497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Version A</a:t>
            </a:r>
          </a:p>
        </p:txBody>
      </p:sp>
      <p:sp>
        <p:nvSpPr>
          <p:cNvPr id="857" name="Version B"/>
          <p:cNvSpPr/>
          <p:nvPr/>
        </p:nvSpPr>
        <p:spPr>
          <a:xfrm>
            <a:off x="4173404" y="6045200"/>
            <a:ext cx="2438351" cy="1054497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Version B</a:t>
            </a:r>
          </a:p>
        </p:txBody>
      </p:sp>
      <p:sp>
        <p:nvSpPr>
          <p:cNvPr id="858" name="Line"/>
          <p:cNvSpPr/>
          <p:nvPr/>
        </p:nvSpPr>
        <p:spPr>
          <a:xfrm flipV="1">
            <a:off x="1455579" y="3217465"/>
            <a:ext cx="2650333" cy="16593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9" name="Line"/>
          <p:cNvSpPr/>
          <p:nvPr/>
        </p:nvSpPr>
        <p:spPr>
          <a:xfrm>
            <a:off x="1455579" y="5638800"/>
            <a:ext cx="2647566" cy="8705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0" name="metrics"/>
          <p:cNvSpPr/>
          <p:nvPr/>
        </p:nvSpPr>
        <p:spPr>
          <a:xfrm>
            <a:off x="7856404" y="2501900"/>
            <a:ext cx="1318073" cy="10544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metrics</a:t>
            </a:r>
          </a:p>
        </p:txBody>
      </p:sp>
      <p:sp>
        <p:nvSpPr>
          <p:cNvPr id="861" name="metrics"/>
          <p:cNvSpPr/>
          <p:nvPr/>
        </p:nvSpPr>
        <p:spPr>
          <a:xfrm>
            <a:off x="7856404" y="6045200"/>
            <a:ext cx="1318073" cy="10544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metrics</a:t>
            </a:r>
          </a:p>
        </p:txBody>
      </p:sp>
      <p:sp>
        <p:nvSpPr>
          <p:cNvPr id="862" name="compare"/>
          <p:cNvSpPr/>
          <p:nvPr/>
        </p:nvSpPr>
        <p:spPr>
          <a:xfrm>
            <a:off x="9228004" y="4311650"/>
            <a:ext cx="1318073" cy="105449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compare</a:t>
            </a:r>
          </a:p>
        </p:txBody>
      </p:sp>
      <p:sp>
        <p:nvSpPr>
          <p:cNvPr id="863" name="Line"/>
          <p:cNvSpPr/>
          <p:nvPr/>
        </p:nvSpPr>
        <p:spPr>
          <a:xfrm>
            <a:off x="6685988" y="3048000"/>
            <a:ext cx="109618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4" name="Line"/>
          <p:cNvSpPr/>
          <p:nvPr/>
        </p:nvSpPr>
        <p:spPr>
          <a:xfrm>
            <a:off x="6685988" y="6604000"/>
            <a:ext cx="109618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5" name="Line"/>
          <p:cNvSpPr/>
          <p:nvPr/>
        </p:nvSpPr>
        <p:spPr>
          <a:xfrm flipV="1">
            <a:off x="8832287" y="5440064"/>
            <a:ext cx="467535" cy="5035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6" name="Line"/>
          <p:cNvSpPr/>
          <p:nvPr/>
        </p:nvSpPr>
        <p:spPr>
          <a:xfrm>
            <a:off x="8832287" y="3657599"/>
            <a:ext cx="485889" cy="5743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7" name="control…"/>
          <p:cNvSpPr txBox="1"/>
          <p:nvPr/>
        </p:nvSpPr>
        <p:spPr>
          <a:xfrm>
            <a:off x="4252705" y="3534287"/>
            <a:ext cx="227975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control</a:t>
            </a:r>
          </a:p>
          <a:p>
            <a:r>
              <a:t>(previous version)</a:t>
            </a:r>
          </a:p>
        </p:txBody>
      </p:sp>
      <p:sp>
        <p:nvSpPr>
          <p:cNvPr id="868" name="treatment…"/>
          <p:cNvSpPr txBox="1"/>
          <p:nvPr/>
        </p:nvSpPr>
        <p:spPr>
          <a:xfrm>
            <a:off x="4001557" y="7141087"/>
            <a:ext cx="27820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treatment</a:t>
            </a:r>
          </a:p>
          <a:p>
            <a:r>
              <a:t>(change some factors)</a:t>
            </a:r>
          </a:p>
        </p:txBody>
      </p:sp>
      <p:sp>
        <p:nvSpPr>
          <p:cNvPr id="869" name="Line"/>
          <p:cNvSpPr/>
          <p:nvPr/>
        </p:nvSpPr>
        <p:spPr>
          <a:xfrm>
            <a:off x="10597587" y="4838898"/>
            <a:ext cx="5273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0" name="act, learn,…"/>
          <p:cNvSpPr txBox="1"/>
          <p:nvPr/>
        </p:nvSpPr>
        <p:spPr>
          <a:xfrm>
            <a:off x="11176467" y="4432498"/>
            <a:ext cx="122336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act,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learn</a:t>
            </a:r>
            <a:r>
              <a:t>,</a:t>
            </a:r>
          </a:p>
          <a:p>
            <a:r>
              <a:t>or debug</a:t>
            </a:r>
          </a:p>
        </p:txBody>
      </p:sp>
      <p:sp>
        <p:nvSpPr>
          <p:cNvPr id="871" name="is emotion…"/>
          <p:cNvSpPr txBox="1"/>
          <p:nvPr/>
        </p:nvSpPr>
        <p:spPr>
          <a:xfrm>
            <a:off x="11020049" y="3010540"/>
            <a:ext cx="153620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is emotion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contagious?</a:t>
            </a:r>
          </a:p>
        </p:txBody>
      </p:sp>
      <p:sp>
        <p:nvSpPr>
          <p:cNvPr id="872" name="Line"/>
          <p:cNvSpPr/>
          <p:nvPr/>
        </p:nvSpPr>
        <p:spPr>
          <a:xfrm>
            <a:off x="11812835" y="3853507"/>
            <a:ext cx="134542" cy="68624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3" name="make feed more positive or negative"/>
          <p:cNvSpPr txBox="1"/>
          <p:nvPr/>
        </p:nvSpPr>
        <p:spPr>
          <a:xfrm>
            <a:off x="4001557" y="8109577"/>
            <a:ext cx="27820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make feed more positive or negative</a:t>
            </a:r>
          </a:p>
        </p:txBody>
      </p:sp>
      <p:sp>
        <p:nvSpPr>
          <p:cNvPr id="874" name="Example 2: Facebook Emotional Contagion Stud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984609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Example 2: Facebook Emotional Contagion Study</a:t>
            </a:r>
          </a:p>
        </p:txBody>
      </p:sp>
      <p:sp>
        <p:nvSpPr>
          <p:cNvPr id="875" name="positive/negative words used"/>
          <p:cNvSpPr txBox="1"/>
          <p:nvPr/>
        </p:nvSpPr>
        <p:spPr>
          <a:xfrm>
            <a:off x="7290858" y="7795328"/>
            <a:ext cx="244916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positive/negative words used</a:t>
            </a:r>
          </a:p>
        </p:txBody>
      </p:sp>
      <p:sp>
        <p:nvSpPr>
          <p:cNvPr id="876" name="Reading: https://techcrunch.com/2014/06/29/ethics-in-a-data-driven-world/"/>
          <p:cNvSpPr txBox="1"/>
          <p:nvPr/>
        </p:nvSpPr>
        <p:spPr>
          <a:xfrm>
            <a:off x="952500" y="1376593"/>
            <a:ext cx="9020324" cy="459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latin typeface="Gill Sans"/>
                <a:ea typeface="Gill Sans"/>
                <a:cs typeface="Gill Sans"/>
                <a:sym typeface="Gill Sans"/>
              </a:rPr>
              <a:t>Reading</a:t>
            </a:r>
            <a:r>
              <a:t>: </a:t>
            </a:r>
            <a:r>
              <a:rPr u="sng">
                <a:solidFill>
                  <a:schemeClr val="accent1">
                    <a:lumOff val="-13575"/>
                  </a:schemeClr>
                </a:solidFill>
              </a:rPr>
              <a:t>https://techcrunch.com/2014/06/29/ethics-in-a-data-driven-world/</a:t>
            </a:r>
          </a:p>
        </p:txBody>
      </p:sp>
      <p:pic>
        <p:nvPicPr>
          <p:cNvPr id="8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350" y="2038350"/>
            <a:ext cx="6134100" cy="56769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878" name="didn't need to submit to the IRB (Institutional Review Board) -- when should it be required?"/>
          <p:cNvSpPr txBox="1"/>
          <p:nvPr/>
        </p:nvSpPr>
        <p:spPr>
          <a:xfrm>
            <a:off x="1080368" y="9078068"/>
            <a:ext cx="1084406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didn't need to submit to the IRB (Institutional Review Board) --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when should it be required?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users/requests"/>
          <p:cNvSpPr txBox="1"/>
          <p:nvPr/>
        </p:nvSpPr>
        <p:spPr>
          <a:xfrm>
            <a:off x="604965" y="4940300"/>
            <a:ext cx="226003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users/requests</a:t>
            </a:r>
          </a:p>
        </p:txBody>
      </p:sp>
      <p:sp>
        <p:nvSpPr>
          <p:cNvPr id="881" name="Version A"/>
          <p:cNvSpPr/>
          <p:nvPr/>
        </p:nvSpPr>
        <p:spPr>
          <a:xfrm>
            <a:off x="4173404" y="2501900"/>
            <a:ext cx="2438351" cy="1054497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Version A</a:t>
            </a:r>
          </a:p>
        </p:txBody>
      </p:sp>
      <p:sp>
        <p:nvSpPr>
          <p:cNvPr id="882" name="Version B"/>
          <p:cNvSpPr/>
          <p:nvPr/>
        </p:nvSpPr>
        <p:spPr>
          <a:xfrm>
            <a:off x="4173404" y="6045200"/>
            <a:ext cx="2438351" cy="1054497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Version B</a:t>
            </a:r>
          </a:p>
        </p:txBody>
      </p:sp>
      <p:sp>
        <p:nvSpPr>
          <p:cNvPr id="883" name="Line"/>
          <p:cNvSpPr/>
          <p:nvPr/>
        </p:nvSpPr>
        <p:spPr>
          <a:xfrm flipV="1">
            <a:off x="1455579" y="3217465"/>
            <a:ext cx="2650333" cy="16593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84" name="Line"/>
          <p:cNvSpPr/>
          <p:nvPr/>
        </p:nvSpPr>
        <p:spPr>
          <a:xfrm>
            <a:off x="1455579" y="5638800"/>
            <a:ext cx="2647566" cy="8705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85" name="metrics"/>
          <p:cNvSpPr/>
          <p:nvPr/>
        </p:nvSpPr>
        <p:spPr>
          <a:xfrm>
            <a:off x="7856404" y="2501900"/>
            <a:ext cx="1318073" cy="10544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metrics</a:t>
            </a:r>
          </a:p>
        </p:txBody>
      </p:sp>
      <p:sp>
        <p:nvSpPr>
          <p:cNvPr id="886" name="metrics"/>
          <p:cNvSpPr/>
          <p:nvPr/>
        </p:nvSpPr>
        <p:spPr>
          <a:xfrm>
            <a:off x="7856404" y="6045200"/>
            <a:ext cx="1318073" cy="10544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metrics</a:t>
            </a:r>
          </a:p>
        </p:txBody>
      </p:sp>
      <p:sp>
        <p:nvSpPr>
          <p:cNvPr id="887" name="compare"/>
          <p:cNvSpPr/>
          <p:nvPr/>
        </p:nvSpPr>
        <p:spPr>
          <a:xfrm>
            <a:off x="9228004" y="4311650"/>
            <a:ext cx="1318073" cy="105449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compare</a:t>
            </a:r>
          </a:p>
        </p:txBody>
      </p:sp>
      <p:sp>
        <p:nvSpPr>
          <p:cNvPr id="888" name="Line"/>
          <p:cNvSpPr/>
          <p:nvPr/>
        </p:nvSpPr>
        <p:spPr>
          <a:xfrm>
            <a:off x="6685988" y="3048000"/>
            <a:ext cx="109618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89" name="Line"/>
          <p:cNvSpPr/>
          <p:nvPr/>
        </p:nvSpPr>
        <p:spPr>
          <a:xfrm>
            <a:off x="6685988" y="6604000"/>
            <a:ext cx="109618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0" name="Line"/>
          <p:cNvSpPr/>
          <p:nvPr/>
        </p:nvSpPr>
        <p:spPr>
          <a:xfrm flipV="1">
            <a:off x="8832287" y="5440064"/>
            <a:ext cx="467535" cy="5035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1" name="Line"/>
          <p:cNvSpPr/>
          <p:nvPr/>
        </p:nvSpPr>
        <p:spPr>
          <a:xfrm>
            <a:off x="8832287" y="3657599"/>
            <a:ext cx="485889" cy="5743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2" name="control…"/>
          <p:cNvSpPr txBox="1"/>
          <p:nvPr/>
        </p:nvSpPr>
        <p:spPr>
          <a:xfrm>
            <a:off x="4252705" y="3534287"/>
            <a:ext cx="227975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control</a:t>
            </a:r>
          </a:p>
          <a:p>
            <a:r>
              <a:t>(previous version)</a:t>
            </a:r>
          </a:p>
        </p:txBody>
      </p:sp>
      <p:sp>
        <p:nvSpPr>
          <p:cNvPr id="893" name="treatment…"/>
          <p:cNvSpPr txBox="1"/>
          <p:nvPr/>
        </p:nvSpPr>
        <p:spPr>
          <a:xfrm>
            <a:off x="4001557" y="7141087"/>
            <a:ext cx="27820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treatment</a:t>
            </a:r>
          </a:p>
          <a:p>
            <a:r>
              <a:t>(change some factors)</a:t>
            </a:r>
          </a:p>
        </p:txBody>
      </p:sp>
      <p:sp>
        <p:nvSpPr>
          <p:cNvPr id="894" name="Line"/>
          <p:cNvSpPr/>
          <p:nvPr/>
        </p:nvSpPr>
        <p:spPr>
          <a:xfrm>
            <a:off x="10597587" y="4838898"/>
            <a:ext cx="5273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5" name="act, learn,…"/>
          <p:cNvSpPr txBox="1"/>
          <p:nvPr/>
        </p:nvSpPr>
        <p:spPr>
          <a:xfrm>
            <a:off x="11176467" y="4431307"/>
            <a:ext cx="1223368" cy="815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act, learn,</a:t>
            </a:r>
          </a:p>
          <a:p>
            <a:r>
              <a:t>or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debug</a:t>
            </a:r>
          </a:p>
        </p:txBody>
      </p:sp>
      <p:sp>
        <p:nvSpPr>
          <p:cNvPr id="896" name="Python 3.10"/>
          <p:cNvSpPr txBox="1"/>
          <p:nvPr/>
        </p:nvSpPr>
        <p:spPr>
          <a:xfrm>
            <a:off x="4001557" y="8160377"/>
            <a:ext cx="27820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Python 3.10</a:t>
            </a:r>
          </a:p>
        </p:txBody>
      </p:sp>
      <p:sp>
        <p:nvSpPr>
          <p:cNvPr id="897" name="Example 3: Update Python Vers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Example 3: Update Python Version</a:t>
            </a:r>
          </a:p>
        </p:txBody>
      </p:sp>
      <p:sp>
        <p:nvSpPr>
          <p:cNvPr id="898" name="sales"/>
          <p:cNvSpPr txBox="1"/>
          <p:nvPr/>
        </p:nvSpPr>
        <p:spPr>
          <a:xfrm>
            <a:off x="7290858" y="7191887"/>
            <a:ext cx="24491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sales</a:t>
            </a:r>
          </a:p>
        </p:txBody>
      </p:sp>
      <p:sp>
        <p:nvSpPr>
          <p:cNvPr id="899" name="Python 3.9"/>
          <p:cNvSpPr txBox="1"/>
          <p:nvPr/>
        </p:nvSpPr>
        <p:spPr>
          <a:xfrm>
            <a:off x="4001557" y="4477377"/>
            <a:ext cx="27820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Python 3.9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Lecture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Comparison step</a:t>
            </a:r>
            <a:endParaRPr dirty="0"/>
          </a:p>
        </p:txBody>
      </p:sp>
      <p:sp>
        <p:nvSpPr>
          <p:cNvPr id="902" name="users/requests"/>
          <p:cNvSpPr txBox="1"/>
          <p:nvPr/>
        </p:nvSpPr>
        <p:spPr>
          <a:xfrm>
            <a:off x="604965" y="4940300"/>
            <a:ext cx="226003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users/requests</a:t>
            </a:r>
          </a:p>
        </p:txBody>
      </p:sp>
      <p:sp>
        <p:nvSpPr>
          <p:cNvPr id="903" name="Version A"/>
          <p:cNvSpPr/>
          <p:nvPr/>
        </p:nvSpPr>
        <p:spPr>
          <a:xfrm>
            <a:off x="4173404" y="2501900"/>
            <a:ext cx="2438351" cy="1054497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Version A</a:t>
            </a:r>
          </a:p>
        </p:txBody>
      </p:sp>
      <p:sp>
        <p:nvSpPr>
          <p:cNvPr id="904" name="Version B"/>
          <p:cNvSpPr/>
          <p:nvPr/>
        </p:nvSpPr>
        <p:spPr>
          <a:xfrm>
            <a:off x="4173404" y="6045200"/>
            <a:ext cx="2438351" cy="1054497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Version B</a:t>
            </a:r>
          </a:p>
        </p:txBody>
      </p:sp>
      <p:sp>
        <p:nvSpPr>
          <p:cNvPr id="905" name="Line"/>
          <p:cNvSpPr/>
          <p:nvPr/>
        </p:nvSpPr>
        <p:spPr>
          <a:xfrm flipV="1">
            <a:off x="1455579" y="3217465"/>
            <a:ext cx="2650333" cy="16593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6" name="Line"/>
          <p:cNvSpPr/>
          <p:nvPr/>
        </p:nvSpPr>
        <p:spPr>
          <a:xfrm>
            <a:off x="1455579" y="5638800"/>
            <a:ext cx="2647566" cy="8705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7" name="50%"/>
          <p:cNvSpPr txBox="1"/>
          <p:nvPr/>
        </p:nvSpPr>
        <p:spPr>
          <a:xfrm>
            <a:off x="2461413" y="3328040"/>
            <a:ext cx="6319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50%</a:t>
            </a:r>
          </a:p>
        </p:txBody>
      </p:sp>
      <p:sp>
        <p:nvSpPr>
          <p:cNvPr id="908" name="50%"/>
          <p:cNvSpPr txBox="1"/>
          <p:nvPr/>
        </p:nvSpPr>
        <p:spPr>
          <a:xfrm>
            <a:off x="2461413" y="6249040"/>
            <a:ext cx="6319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50%</a:t>
            </a:r>
          </a:p>
        </p:txBody>
      </p:sp>
      <p:sp>
        <p:nvSpPr>
          <p:cNvPr id="909" name="metrics"/>
          <p:cNvSpPr/>
          <p:nvPr/>
        </p:nvSpPr>
        <p:spPr>
          <a:xfrm>
            <a:off x="7856404" y="2501900"/>
            <a:ext cx="1318073" cy="10544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metrics</a:t>
            </a:r>
          </a:p>
        </p:txBody>
      </p:sp>
      <p:sp>
        <p:nvSpPr>
          <p:cNvPr id="910" name="metrics"/>
          <p:cNvSpPr/>
          <p:nvPr/>
        </p:nvSpPr>
        <p:spPr>
          <a:xfrm>
            <a:off x="7856404" y="6045200"/>
            <a:ext cx="1318073" cy="10544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metrics</a:t>
            </a:r>
          </a:p>
        </p:txBody>
      </p:sp>
      <p:sp>
        <p:nvSpPr>
          <p:cNvPr id="911" name="compare"/>
          <p:cNvSpPr/>
          <p:nvPr/>
        </p:nvSpPr>
        <p:spPr>
          <a:xfrm>
            <a:off x="9228004" y="4311650"/>
            <a:ext cx="1318073" cy="105449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compare</a:t>
            </a:r>
          </a:p>
        </p:txBody>
      </p:sp>
      <p:sp>
        <p:nvSpPr>
          <p:cNvPr id="912" name="Line"/>
          <p:cNvSpPr/>
          <p:nvPr/>
        </p:nvSpPr>
        <p:spPr>
          <a:xfrm>
            <a:off x="6685988" y="3048000"/>
            <a:ext cx="109618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3" name="Line"/>
          <p:cNvSpPr/>
          <p:nvPr/>
        </p:nvSpPr>
        <p:spPr>
          <a:xfrm>
            <a:off x="6685988" y="6604000"/>
            <a:ext cx="109618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4" name="Line"/>
          <p:cNvSpPr/>
          <p:nvPr/>
        </p:nvSpPr>
        <p:spPr>
          <a:xfrm flipV="1">
            <a:off x="8832287" y="5440064"/>
            <a:ext cx="467535" cy="5035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5" name="Line"/>
          <p:cNvSpPr/>
          <p:nvPr/>
        </p:nvSpPr>
        <p:spPr>
          <a:xfrm>
            <a:off x="8832287" y="3657599"/>
            <a:ext cx="485889" cy="5743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6" name="control…"/>
          <p:cNvSpPr txBox="1"/>
          <p:nvPr/>
        </p:nvSpPr>
        <p:spPr>
          <a:xfrm>
            <a:off x="4252705" y="3534287"/>
            <a:ext cx="227975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control</a:t>
            </a:r>
          </a:p>
          <a:p>
            <a:r>
              <a:t>(previous version)</a:t>
            </a:r>
          </a:p>
        </p:txBody>
      </p:sp>
      <p:sp>
        <p:nvSpPr>
          <p:cNvPr id="917" name="treatment…"/>
          <p:cNvSpPr txBox="1"/>
          <p:nvPr/>
        </p:nvSpPr>
        <p:spPr>
          <a:xfrm>
            <a:off x="4001557" y="7141087"/>
            <a:ext cx="27820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treatment</a:t>
            </a:r>
          </a:p>
          <a:p>
            <a:r>
              <a:t>(change some factors)</a:t>
            </a:r>
          </a:p>
        </p:txBody>
      </p:sp>
      <p:sp>
        <p:nvSpPr>
          <p:cNvPr id="918" name="Line"/>
          <p:cNvSpPr/>
          <p:nvPr/>
        </p:nvSpPr>
        <p:spPr>
          <a:xfrm>
            <a:off x="10597587" y="4838898"/>
            <a:ext cx="5273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9" name="act, learn,…"/>
          <p:cNvSpPr txBox="1"/>
          <p:nvPr/>
        </p:nvSpPr>
        <p:spPr>
          <a:xfrm>
            <a:off x="11176467" y="4432498"/>
            <a:ext cx="122336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act, learn,</a:t>
            </a:r>
          </a:p>
          <a:p>
            <a:r>
              <a:t>or debug</a:t>
            </a:r>
          </a:p>
        </p:txBody>
      </p:sp>
      <p:sp>
        <p:nvSpPr>
          <p:cNvPr id="920" name="bigger font"/>
          <p:cNvSpPr txBox="1"/>
          <p:nvPr/>
        </p:nvSpPr>
        <p:spPr>
          <a:xfrm>
            <a:off x="4440501" y="8430014"/>
            <a:ext cx="1396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bigger font</a:t>
            </a:r>
          </a:p>
        </p:txBody>
      </p:sp>
      <p:sp>
        <p:nvSpPr>
          <p:cNvPr id="921" name="red font"/>
          <p:cNvSpPr txBox="1"/>
          <p:nvPr/>
        </p:nvSpPr>
        <p:spPr>
          <a:xfrm>
            <a:off x="6631226" y="8430014"/>
            <a:ext cx="107870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red font</a:t>
            </a:r>
          </a:p>
        </p:txBody>
      </p:sp>
      <p:sp>
        <p:nvSpPr>
          <p:cNvPr id="922" name="Line"/>
          <p:cNvSpPr/>
          <p:nvPr/>
        </p:nvSpPr>
        <p:spPr>
          <a:xfrm flipH="1">
            <a:off x="5769074" y="7899400"/>
            <a:ext cx="212626" cy="541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3" name="Line"/>
          <p:cNvSpPr/>
          <p:nvPr/>
        </p:nvSpPr>
        <p:spPr>
          <a:xfrm>
            <a:off x="6531074" y="7899400"/>
            <a:ext cx="212626" cy="541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4" name="CTR (Click Through Rate)…"/>
          <p:cNvSpPr txBox="1"/>
          <p:nvPr/>
        </p:nvSpPr>
        <p:spPr>
          <a:xfrm>
            <a:off x="7717101" y="1549722"/>
            <a:ext cx="32249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CTR (Click Through Rate)</a:t>
            </a:r>
          </a:p>
          <a:p>
            <a:r>
              <a:t>clicks / impressions</a:t>
            </a:r>
          </a:p>
        </p:txBody>
      </p:sp>
      <p:sp>
        <p:nvSpPr>
          <p:cNvPr id="925" name="max CTR"/>
          <p:cNvSpPr txBox="1"/>
          <p:nvPr/>
        </p:nvSpPr>
        <p:spPr>
          <a:xfrm>
            <a:off x="9763487" y="5511799"/>
            <a:ext cx="1265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max CTR</a:t>
            </a:r>
          </a:p>
        </p:txBody>
      </p:sp>
      <p:sp>
        <p:nvSpPr>
          <p:cNvPr id="926" name="switch to best"/>
          <p:cNvSpPr txBox="1"/>
          <p:nvPr/>
        </p:nvSpPr>
        <p:spPr>
          <a:xfrm>
            <a:off x="10872182" y="3416940"/>
            <a:ext cx="179159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switch to best</a:t>
            </a:r>
          </a:p>
        </p:txBody>
      </p:sp>
      <p:sp>
        <p:nvSpPr>
          <p:cNvPr id="927" name="Line"/>
          <p:cNvSpPr/>
          <p:nvPr/>
        </p:nvSpPr>
        <p:spPr>
          <a:xfrm flipH="1">
            <a:off x="11439376" y="3873500"/>
            <a:ext cx="41424" cy="6662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8" name="1"/>
          <p:cNvSpPr/>
          <p:nvPr/>
        </p:nvSpPr>
        <p:spPr>
          <a:xfrm>
            <a:off x="1778000" y="2732037"/>
            <a:ext cx="631925" cy="63192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929" name="2"/>
          <p:cNvSpPr/>
          <p:nvPr/>
        </p:nvSpPr>
        <p:spPr>
          <a:xfrm>
            <a:off x="3695700" y="8342652"/>
            <a:ext cx="631925" cy="63192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930" name="3"/>
          <p:cNvSpPr/>
          <p:nvPr/>
        </p:nvSpPr>
        <p:spPr>
          <a:xfrm>
            <a:off x="7048500" y="1545110"/>
            <a:ext cx="631925" cy="63192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931" name="4"/>
          <p:cNvSpPr/>
          <p:nvPr/>
        </p:nvSpPr>
        <p:spPr>
          <a:xfrm>
            <a:off x="10080417" y="5952010"/>
            <a:ext cx="631925" cy="63192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4</a:t>
            </a:r>
          </a:p>
        </p:txBody>
      </p:sp>
      <p:sp>
        <p:nvSpPr>
          <p:cNvPr id="932" name="5"/>
          <p:cNvSpPr/>
          <p:nvPr/>
        </p:nvSpPr>
        <p:spPr>
          <a:xfrm>
            <a:off x="11363117" y="2733997"/>
            <a:ext cx="631925" cy="63192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933" name="Rounded Rectangle"/>
          <p:cNvSpPr/>
          <p:nvPr/>
        </p:nvSpPr>
        <p:spPr>
          <a:xfrm>
            <a:off x="9007202" y="4028876"/>
            <a:ext cx="2216251" cy="2751188"/>
          </a:xfrm>
          <a:prstGeom prst="roundRect">
            <a:avLst>
              <a:gd name="adj" fmla="val 8596"/>
            </a:avLst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Comparison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Comparisons</a:t>
            </a:r>
          </a:p>
        </p:txBody>
      </p:sp>
      <p:sp>
        <p:nvSpPr>
          <p:cNvPr id="936" name="Example Metric: CTR (Click-Through Rate)…"/>
          <p:cNvSpPr txBox="1"/>
          <p:nvPr/>
        </p:nvSpPr>
        <p:spPr>
          <a:xfrm>
            <a:off x="990600" y="1663700"/>
            <a:ext cx="5347618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dirty="0"/>
              <a:t>Example Metric: 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CTR</a:t>
            </a:r>
            <a:r>
              <a:rPr dirty="0"/>
              <a:t> (Click-Through Rate)</a:t>
            </a:r>
          </a:p>
          <a:p>
            <a:pPr algn="l"/>
            <a:endParaRPr dirty="0"/>
          </a:p>
          <a:p>
            <a:pPr algn="l"/>
            <a:r>
              <a:rPr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CTR = clicks / impressions</a:t>
            </a:r>
          </a:p>
          <a:p>
            <a:pPr algn="l"/>
            <a:endParaRPr dirty="0"/>
          </a:p>
          <a:p>
            <a:pPr algn="l"/>
            <a:r>
              <a:rPr dirty="0"/>
              <a:t>"Impression" means user saw it</a:t>
            </a:r>
            <a:r>
              <a:rPr lang="en-US" dirty="0"/>
              <a:t>: </a:t>
            </a:r>
          </a:p>
          <a:p>
            <a:pPr algn="l"/>
            <a:r>
              <a:rPr lang="en-US" dirty="0"/>
              <a:t>that is, </a:t>
            </a:r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Impression = click + no-click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pic>
        <p:nvPicPr>
          <p:cNvPr id="9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154636"/>
            <a:ext cx="4178300" cy="2552701"/>
          </a:xfrm>
          <a:prstGeom prst="rect">
            <a:avLst/>
          </a:prstGeom>
          <a:ln w="12700">
            <a:miter lim="400000"/>
          </a:ln>
        </p:spPr>
      </p:pic>
      <p:sp>
        <p:nvSpPr>
          <p:cNvPr id="938" name="df: contingency table"/>
          <p:cNvSpPr txBox="1"/>
          <p:nvPr/>
        </p:nvSpPr>
        <p:spPr>
          <a:xfrm>
            <a:off x="1886967" y="6711949"/>
            <a:ext cx="25379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df: contingency table</a:t>
            </a:r>
          </a:p>
        </p:txBody>
      </p:sp>
      <p:sp>
        <p:nvSpPr>
          <p:cNvPr id="2" name="how many B impressions were there?…">
            <a:extLst>
              <a:ext uri="{FF2B5EF4-FFF2-40B4-BE49-F238E27FC236}">
                <a16:creationId xmlns:a16="http://schemas.microsoft.com/office/drawing/2014/main" id="{6FBB36C5-34FE-035D-E209-6CAD493CFEAB}"/>
              </a:ext>
            </a:extLst>
          </p:cNvPr>
          <p:cNvSpPr txBox="1"/>
          <p:nvPr/>
        </p:nvSpPr>
        <p:spPr>
          <a:xfrm>
            <a:off x="5095763" y="2565598"/>
            <a:ext cx="72455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Potential quiz / exam question on CTR and / or impression</a:t>
            </a:r>
            <a:endParaRPr dirty="0"/>
          </a:p>
        </p:txBody>
      </p:sp>
      <p:sp>
        <p:nvSpPr>
          <p:cNvPr id="3" name="how many B impressions were there?  20…">
            <a:extLst>
              <a:ext uri="{FF2B5EF4-FFF2-40B4-BE49-F238E27FC236}">
                <a16:creationId xmlns:a16="http://schemas.microsoft.com/office/drawing/2014/main" id="{1FC6F725-36F4-1D2A-54C8-CF5444F47236}"/>
              </a:ext>
            </a:extLst>
          </p:cNvPr>
          <p:cNvSpPr txBox="1"/>
          <p:nvPr/>
        </p:nvSpPr>
        <p:spPr>
          <a:xfrm>
            <a:off x="6397798" y="5022205"/>
            <a:ext cx="5115670" cy="817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how many B 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impressions</a:t>
            </a:r>
            <a:r>
              <a:rPr dirty="0"/>
              <a:t> were there?  20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what was B's 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CTR</a:t>
            </a:r>
            <a:r>
              <a:rPr dirty="0"/>
              <a:t>?  6/20 = 30%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Comparison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Comparisons</a:t>
            </a:r>
          </a:p>
        </p:txBody>
      </p:sp>
      <p:sp>
        <p:nvSpPr>
          <p:cNvPr id="936" name="Example Metric: CTR (Click-Through Rate)…"/>
          <p:cNvSpPr txBox="1"/>
          <p:nvPr/>
        </p:nvSpPr>
        <p:spPr>
          <a:xfrm>
            <a:off x="990600" y="1663700"/>
            <a:ext cx="5347618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dirty="0"/>
              <a:t>Example Metric: 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CTR</a:t>
            </a:r>
            <a:r>
              <a:rPr dirty="0"/>
              <a:t> (Click-Through Rate)</a:t>
            </a:r>
          </a:p>
          <a:p>
            <a:pPr algn="l"/>
            <a:endParaRPr dirty="0"/>
          </a:p>
          <a:p>
            <a:pPr algn="l"/>
            <a:r>
              <a:rPr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CTR = clicks / impressions</a:t>
            </a:r>
          </a:p>
          <a:p>
            <a:pPr algn="l"/>
            <a:endParaRPr dirty="0"/>
          </a:p>
          <a:p>
            <a:pPr algn="l"/>
            <a:r>
              <a:rPr dirty="0"/>
              <a:t>"Impression" means user saw it</a:t>
            </a:r>
            <a:r>
              <a:rPr lang="en-US" dirty="0"/>
              <a:t>: </a:t>
            </a:r>
          </a:p>
          <a:p>
            <a:pPr algn="l"/>
            <a:r>
              <a:rPr lang="en-US" dirty="0"/>
              <a:t>that is, </a:t>
            </a:r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Impression = click + no-click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pic>
        <p:nvPicPr>
          <p:cNvPr id="9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154636"/>
            <a:ext cx="4178300" cy="2552701"/>
          </a:xfrm>
          <a:prstGeom prst="rect">
            <a:avLst/>
          </a:prstGeom>
          <a:ln w="12700">
            <a:miter lim="400000"/>
          </a:ln>
        </p:spPr>
      </p:pic>
      <p:sp>
        <p:nvSpPr>
          <p:cNvPr id="938" name="df: contingency table"/>
          <p:cNvSpPr txBox="1"/>
          <p:nvPr/>
        </p:nvSpPr>
        <p:spPr>
          <a:xfrm>
            <a:off x="1886967" y="6711949"/>
            <a:ext cx="25379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df: contingency table</a:t>
            </a:r>
          </a:p>
        </p:txBody>
      </p:sp>
      <p:sp>
        <p:nvSpPr>
          <p:cNvPr id="2" name="how many B impressions were there?…">
            <a:extLst>
              <a:ext uri="{FF2B5EF4-FFF2-40B4-BE49-F238E27FC236}">
                <a16:creationId xmlns:a16="http://schemas.microsoft.com/office/drawing/2014/main" id="{6FBB36C5-34FE-035D-E209-6CAD493CFEAB}"/>
              </a:ext>
            </a:extLst>
          </p:cNvPr>
          <p:cNvSpPr txBox="1"/>
          <p:nvPr/>
        </p:nvSpPr>
        <p:spPr>
          <a:xfrm>
            <a:off x="5095763" y="2565598"/>
            <a:ext cx="72455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Potential quiz / exam question on CTR and / or impression</a:t>
            </a:r>
            <a:endParaRPr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6C98DDC-9E47-BA61-7B7C-310A8B90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959" y="4906169"/>
            <a:ext cx="7095541" cy="147558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is the improvement noise?">
            <a:extLst>
              <a:ext uri="{FF2B5EF4-FFF2-40B4-BE49-F238E27FC236}">
                <a16:creationId xmlns:a16="http://schemas.microsoft.com/office/drawing/2014/main" id="{9B52794F-BD84-0240-7623-A8888609A514}"/>
              </a:ext>
            </a:extLst>
          </p:cNvPr>
          <p:cNvSpPr txBox="1"/>
          <p:nvPr/>
        </p:nvSpPr>
        <p:spPr>
          <a:xfrm>
            <a:off x="7725488" y="6978649"/>
            <a:ext cx="32344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is the improvement noise?</a:t>
            </a:r>
          </a:p>
        </p:txBody>
      </p:sp>
      <p:sp>
        <p:nvSpPr>
          <p:cNvPr id="6" name="Connection Line">
            <a:extLst>
              <a:ext uri="{FF2B5EF4-FFF2-40B4-BE49-F238E27FC236}">
                <a16:creationId xmlns:a16="http://schemas.microsoft.com/office/drawing/2014/main" id="{E6E8429E-7CB6-1989-AA57-4B7FC594164F}"/>
              </a:ext>
            </a:extLst>
          </p:cNvPr>
          <p:cNvSpPr/>
          <p:nvPr/>
        </p:nvSpPr>
        <p:spPr>
          <a:xfrm>
            <a:off x="7428441" y="5840836"/>
            <a:ext cx="1909417" cy="1188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6" extrusionOk="0">
                <a:moveTo>
                  <a:pt x="0" y="2"/>
                </a:moveTo>
                <a:cubicBezTo>
                  <a:pt x="11495" y="-134"/>
                  <a:pt x="18695" y="7021"/>
                  <a:pt x="21600" y="21466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350353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Comparison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Comparisons</a:t>
            </a:r>
          </a:p>
        </p:txBody>
      </p:sp>
      <p:pic>
        <p:nvPicPr>
          <p:cNvPr id="9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154636"/>
            <a:ext cx="4178300" cy="2552701"/>
          </a:xfrm>
          <a:prstGeom prst="rect">
            <a:avLst/>
          </a:prstGeom>
          <a:ln w="12700">
            <a:miter lim="400000"/>
          </a:ln>
        </p:spPr>
      </p:pic>
      <p:sp>
        <p:nvSpPr>
          <p:cNvPr id="959" name="df: contingency table"/>
          <p:cNvSpPr txBox="1"/>
          <p:nvPr/>
        </p:nvSpPr>
        <p:spPr>
          <a:xfrm>
            <a:off x="1886967" y="6711949"/>
            <a:ext cx="25379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df: contingency table</a:t>
            </a:r>
          </a:p>
        </p:txBody>
      </p:sp>
      <p:pic>
        <p:nvPicPr>
          <p:cNvPr id="9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7316291"/>
            <a:ext cx="9918700" cy="215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959" y="4906169"/>
            <a:ext cx="7095541" cy="1475582"/>
          </a:xfrm>
          <a:prstGeom prst="rect">
            <a:avLst/>
          </a:prstGeom>
          <a:ln w="12700">
            <a:miter lim="400000"/>
          </a:ln>
        </p:spPr>
      </p:pic>
      <p:sp>
        <p:nvSpPr>
          <p:cNvPr id="962" name="https://docs.scipy.org/doc/scipy/reference/generated/scipy.stats.fisher_exact.html"/>
          <p:cNvSpPr txBox="1"/>
          <p:nvPr/>
        </p:nvSpPr>
        <p:spPr>
          <a:xfrm>
            <a:off x="5549155" y="8458200"/>
            <a:ext cx="625978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200"/>
              </a:lnSpc>
              <a:defRPr sz="15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5"/>
              </a:defRPr>
            </a:lvl1pPr>
          </a:lstStyle>
          <a:p>
            <a:r>
              <a:rPr>
                <a:hlinkClick r:id="rId5"/>
              </a:rPr>
              <a:t>https://docs.scipy.org/doc/scipy/reference/generated/scipy.stats.fisher_exact.html</a:t>
            </a:r>
          </a:p>
        </p:txBody>
      </p:sp>
      <p:sp>
        <p:nvSpPr>
          <p:cNvPr id="963" name="pip3 install scipy"/>
          <p:cNvSpPr txBox="1"/>
          <p:nvPr/>
        </p:nvSpPr>
        <p:spPr>
          <a:xfrm>
            <a:off x="9653798" y="6902449"/>
            <a:ext cx="20240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pip3 install scipy</a:t>
            </a:r>
          </a:p>
        </p:txBody>
      </p:sp>
      <p:sp>
        <p:nvSpPr>
          <p:cNvPr id="964" name="Rounded Rectangle"/>
          <p:cNvSpPr/>
          <p:nvPr/>
        </p:nvSpPr>
        <p:spPr>
          <a:xfrm>
            <a:off x="6369050" y="7950596"/>
            <a:ext cx="3120281" cy="425054"/>
          </a:xfrm>
          <a:prstGeom prst="roundRect">
            <a:avLst>
              <a:gd name="adj" fmla="val 44818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" name="Example Metric: CTR (Click-Through Rate)…">
            <a:extLst>
              <a:ext uri="{FF2B5EF4-FFF2-40B4-BE49-F238E27FC236}">
                <a16:creationId xmlns:a16="http://schemas.microsoft.com/office/drawing/2014/main" id="{16384E7C-012B-ACF6-1F92-4B8C511A1901}"/>
              </a:ext>
            </a:extLst>
          </p:cNvPr>
          <p:cNvSpPr txBox="1"/>
          <p:nvPr/>
        </p:nvSpPr>
        <p:spPr>
          <a:xfrm>
            <a:off x="990600" y="1663700"/>
            <a:ext cx="5347618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dirty="0"/>
              <a:t>Example Metric: 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CTR</a:t>
            </a:r>
            <a:r>
              <a:rPr dirty="0"/>
              <a:t> (Click-Through Rate)</a:t>
            </a:r>
          </a:p>
          <a:p>
            <a:pPr algn="l"/>
            <a:endParaRPr dirty="0"/>
          </a:p>
          <a:p>
            <a:pPr algn="l"/>
            <a:r>
              <a:rPr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CTR = clicks / impressions</a:t>
            </a:r>
          </a:p>
          <a:p>
            <a:pPr algn="l"/>
            <a:endParaRPr dirty="0"/>
          </a:p>
          <a:p>
            <a:pPr algn="l"/>
            <a:r>
              <a:rPr dirty="0"/>
              <a:t>"Impression" means user saw it</a:t>
            </a:r>
            <a:r>
              <a:rPr lang="en-US" dirty="0"/>
              <a:t>: </a:t>
            </a:r>
          </a:p>
          <a:p>
            <a:pPr algn="l"/>
            <a:r>
              <a:rPr lang="en-US" dirty="0"/>
              <a:t>that is, </a:t>
            </a:r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Impression = click + no-click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Comparison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Comparisons</a:t>
            </a:r>
          </a:p>
        </p:txBody>
      </p:sp>
      <p:pic>
        <p:nvPicPr>
          <p:cNvPr id="9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154636"/>
            <a:ext cx="4178300" cy="2552701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df: contingency table"/>
          <p:cNvSpPr txBox="1"/>
          <p:nvPr/>
        </p:nvSpPr>
        <p:spPr>
          <a:xfrm>
            <a:off x="1886967" y="6711949"/>
            <a:ext cx="25379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df: contingency table</a:t>
            </a:r>
          </a:p>
        </p:txBody>
      </p:sp>
      <p:pic>
        <p:nvPicPr>
          <p:cNvPr id="9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7316291"/>
            <a:ext cx="9918700" cy="2159001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https://docs.scipy.org/doc/scipy/reference/generated/scipy.stats.fisher_exact.html"/>
          <p:cNvSpPr txBox="1"/>
          <p:nvPr/>
        </p:nvSpPr>
        <p:spPr>
          <a:xfrm>
            <a:off x="5549155" y="8458200"/>
            <a:ext cx="625978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200"/>
              </a:lnSpc>
              <a:defRPr sz="15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https://docs.scipy.org/doc/scipy/reference/generated/scipy.stats.fisher_exact.html</a:t>
            </a:r>
          </a:p>
        </p:txBody>
      </p:sp>
      <p:sp>
        <p:nvSpPr>
          <p:cNvPr id="972" name="p-value is probability of seeing a difference this extreme (or more) if both ratios were generated by the same underlying process (the one most likely to generate this)"/>
          <p:cNvSpPr txBox="1"/>
          <p:nvPr/>
        </p:nvSpPr>
        <p:spPr>
          <a:xfrm>
            <a:off x="7028122" y="2659459"/>
            <a:ext cx="5421165" cy="1526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p-value</a:t>
            </a:r>
            <a:r>
              <a:t> is probability of seeing a difference this extreme (or more) if both ratios were generated by the same underlying process (the one most likely to generate this)</a:t>
            </a:r>
          </a:p>
        </p:txBody>
      </p:sp>
      <p:sp>
        <p:nvSpPr>
          <p:cNvPr id="973" name="Line"/>
          <p:cNvSpPr/>
          <p:nvPr/>
        </p:nvSpPr>
        <p:spPr>
          <a:xfrm flipH="1">
            <a:off x="4699595" y="4307830"/>
            <a:ext cx="3203973" cy="37401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74" name="&quot;significant&quot; means p-value is less than some threshold (e.g., 5%)"/>
          <p:cNvSpPr txBox="1"/>
          <p:nvPr/>
        </p:nvSpPr>
        <p:spPr>
          <a:xfrm>
            <a:off x="7879022" y="4805759"/>
            <a:ext cx="4451798" cy="815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"significant"</a:t>
            </a:r>
            <a:r>
              <a:t> means p-value is less than some threshold (e.g., 5%)</a:t>
            </a:r>
          </a:p>
        </p:txBody>
      </p:sp>
      <p:sp>
        <p:nvSpPr>
          <p:cNvPr id="975" name="false positive means it is significant even though underlying process is same"/>
          <p:cNvSpPr txBox="1"/>
          <p:nvPr/>
        </p:nvSpPr>
        <p:spPr>
          <a:xfrm>
            <a:off x="7513253" y="6113859"/>
            <a:ext cx="4883002" cy="815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false positive</a:t>
            </a:r>
            <a:r>
              <a:t> means it is significant even though underlying process is same</a:t>
            </a:r>
          </a:p>
        </p:txBody>
      </p:sp>
      <p:sp>
        <p:nvSpPr>
          <p:cNvPr id="2" name="Example Metric: CTR (Click-Through Rate)…">
            <a:extLst>
              <a:ext uri="{FF2B5EF4-FFF2-40B4-BE49-F238E27FC236}">
                <a16:creationId xmlns:a16="http://schemas.microsoft.com/office/drawing/2014/main" id="{3920F02D-2236-95B1-708B-6098330B0B1F}"/>
              </a:ext>
            </a:extLst>
          </p:cNvPr>
          <p:cNvSpPr txBox="1"/>
          <p:nvPr/>
        </p:nvSpPr>
        <p:spPr>
          <a:xfrm>
            <a:off x="990600" y="1663700"/>
            <a:ext cx="5347618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dirty="0"/>
              <a:t>Example Metric: 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CTR</a:t>
            </a:r>
            <a:r>
              <a:rPr dirty="0"/>
              <a:t> (Click-Through Rate)</a:t>
            </a:r>
          </a:p>
          <a:p>
            <a:pPr algn="l"/>
            <a:endParaRPr dirty="0"/>
          </a:p>
          <a:p>
            <a:pPr algn="l"/>
            <a:r>
              <a:rPr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CTR = clicks / impressions</a:t>
            </a:r>
          </a:p>
          <a:p>
            <a:pPr algn="l"/>
            <a:endParaRPr dirty="0"/>
          </a:p>
          <a:p>
            <a:pPr algn="l"/>
            <a:r>
              <a:rPr dirty="0"/>
              <a:t>"Impression" means user saw it</a:t>
            </a:r>
            <a:r>
              <a:rPr lang="en-US" dirty="0"/>
              <a:t>: </a:t>
            </a:r>
          </a:p>
          <a:p>
            <a:pPr algn="l"/>
            <a:r>
              <a:rPr lang="en-US" dirty="0"/>
              <a:t>that is, </a:t>
            </a:r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Impression = click + no-click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Comparison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Comparisons</a:t>
            </a:r>
          </a:p>
        </p:txBody>
      </p:sp>
      <p:pic>
        <p:nvPicPr>
          <p:cNvPr id="10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154636"/>
            <a:ext cx="4178300" cy="25527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5" name="df: contingency table"/>
          <p:cNvSpPr txBox="1"/>
          <p:nvPr/>
        </p:nvSpPr>
        <p:spPr>
          <a:xfrm>
            <a:off x="1886967" y="6711949"/>
            <a:ext cx="25379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df: contingency table</a:t>
            </a:r>
          </a:p>
        </p:txBody>
      </p:sp>
      <p:pic>
        <p:nvPicPr>
          <p:cNvPr id="10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7316291"/>
            <a:ext cx="9918700" cy="2159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https://docs.scipy.org/doc/scipy/reference/generated/scipy.stats.fisher_exact.html"/>
          <p:cNvSpPr txBox="1"/>
          <p:nvPr/>
        </p:nvSpPr>
        <p:spPr>
          <a:xfrm>
            <a:off x="5549155" y="8458200"/>
            <a:ext cx="625978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200"/>
              </a:lnSpc>
              <a:defRPr sz="15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https://docs.scipy.org/doc/scipy/reference/generated/scipy.stats.fisher_exact.html</a:t>
            </a:r>
          </a:p>
        </p:txBody>
      </p:sp>
      <p:sp>
        <p:nvSpPr>
          <p:cNvPr id="1008" name="occasionally run A/A tests to make sure the system is working (false positive rate should be as expected)"/>
          <p:cNvSpPr txBox="1"/>
          <p:nvPr/>
        </p:nvSpPr>
        <p:spPr>
          <a:xfrm>
            <a:off x="7395133" y="3060055"/>
            <a:ext cx="468714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occasionally run A/A tests to make sure the system is working (false positive rate should be as expected)</a:t>
            </a:r>
          </a:p>
        </p:txBody>
      </p:sp>
      <p:sp>
        <p:nvSpPr>
          <p:cNvPr id="1009" name="out of 200 neutral changes, how many will falsely show up as significant if we set our p-value threshold to 5%?"/>
          <p:cNvSpPr txBox="1"/>
          <p:nvPr/>
        </p:nvSpPr>
        <p:spPr>
          <a:xfrm>
            <a:off x="7231322" y="609600"/>
            <a:ext cx="4804868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out of 200 neutral changes, how many will falsely show up as significant if we set our p-value threshold to 5%?</a:t>
            </a:r>
          </a:p>
        </p:txBody>
      </p:sp>
      <p:sp>
        <p:nvSpPr>
          <p:cNvPr id="1010" name="10"/>
          <p:cNvSpPr txBox="1"/>
          <p:nvPr/>
        </p:nvSpPr>
        <p:spPr>
          <a:xfrm>
            <a:off x="9529154" y="178434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2" name="Example Metric: CTR (Click-Through Rate)…">
            <a:extLst>
              <a:ext uri="{FF2B5EF4-FFF2-40B4-BE49-F238E27FC236}">
                <a16:creationId xmlns:a16="http://schemas.microsoft.com/office/drawing/2014/main" id="{8A585370-9474-57D9-FAB8-8D900089A22D}"/>
              </a:ext>
            </a:extLst>
          </p:cNvPr>
          <p:cNvSpPr txBox="1"/>
          <p:nvPr/>
        </p:nvSpPr>
        <p:spPr>
          <a:xfrm>
            <a:off x="990600" y="1663700"/>
            <a:ext cx="5347618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dirty="0"/>
              <a:t>Example Metric: 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CTR</a:t>
            </a:r>
            <a:r>
              <a:rPr dirty="0"/>
              <a:t> (Click-Through Rate)</a:t>
            </a:r>
          </a:p>
          <a:p>
            <a:pPr algn="l"/>
            <a:endParaRPr dirty="0"/>
          </a:p>
          <a:p>
            <a:pPr algn="l"/>
            <a:r>
              <a:rPr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CTR = clicks / impressions</a:t>
            </a:r>
          </a:p>
          <a:p>
            <a:pPr algn="l"/>
            <a:endParaRPr dirty="0"/>
          </a:p>
          <a:p>
            <a:pPr algn="l"/>
            <a:r>
              <a:rPr dirty="0"/>
              <a:t>"Impression" means user saw it</a:t>
            </a:r>
            <a:r>
              <a:rPr lang="en-US" dirty="0"/>
              <a:t>: </a:t>
            </a:r>
          </a:p>
          <a:p>
            <a:pPr algn="l"/>
            <a:r>
              <a:rPr lang="en-US" dirty="0"/>
              <a:t>that is, </a:t>
            </a:r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Impression = click + no-click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3467100"/>
            <a:ext cx="7518400" cy="467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ource for Examples/Lesson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Source for Examples/Lessons</a:t>
            </a:r>
          </a:p>
        </p:txBody>
      </p:sp>
      <p:sp>
        <p:nvSpPr>
          <p:cNvPr id="142" name="Ronny Kohavi Keynote Talk at KDD conference (Knowledge Discovery and Data Mining)…"/>
          <p:cNvSpPr txBox="1"/>
          <p:nvPr/>
        </p:nvSpPr>
        <p:spPr>
          <a:xfrm>
            <a:off x="990600" y="1623218"/>
            <a:ext cx="10669935" cy="1249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300"/>
              </a:spcBef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Ronny </a:t>
            </a:r>
            <a:r>
              <a:rPr dirty="0" err="1">
                <a:solidFill>
                  <a:schemeClr val="accent1">
                    <a:lumOff val="-13575"/>
                  </a:schemeClr>
                </a:solidFill>
              </a:rPr>
              <a:t>Kohavi</a:t>
            </a:r>
            <a:r>
              <a:rPr dirty="0"/>
              <a:t> Keynote Talk at KDD conference (Knowledge Discovery and Data Mining)</a:t>
            </a:r>
          </a:p>
          <a:p>
            <a:pPr algn="l">
              <a:spcBef>
                <a:spcPts val="300"/>
              </a:spcBef>
            </a:pPr>
            <a:r>
              <a:rPr dirty="0">
                <a:latin typeface="Gill Sans"/>
                <a:ea typeface="Gill Sans"/>
                <a:cs typeface="Gill Sans"/>
                <a:sym typeface="Gill Sans"/>
              </a:rPr>
              <a:t>Title:</a:t>
            </a:r>
            <a:r>
              <a:rPr dirty="0"/>
              <a:t> Online Controlled Experiments: Lessons from Running A/B/n Tests for 12 years</a:t>
            </a:r>
          </a:p>
          <a:p>
            <a:pPr algn="l">
              <a:spcBef>
                <a:spcPts val="300"/>
              </a:spcBef>
            </a:pPr>
            <a:r>
              <a:rPr dirty="0">
                <a:latin typeface="Gill Sans"/>
                <a:ea typeface="Gill Sans"/>
                <a:cs typeface="Gill Sans"/>
                <a:sym typeface="Gill Sans"/>
              </a:rPr>
              <a:t>Video</a:t>
            </a:r>
            <a:r>
              <a:rPr dirty="0"/>
              <a:t>: </a:t>
            </a:r>
            <a:r>
              <a:rPr u="sng" dirty="0">
                <a:hlinkClick r:id="rId3"/>
              </a:rPr>
              <a:t>https://exp-platform.com/kdd2015keynotekohavi/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[320] Web 5: A/B Testing"/>
          <p:cNvSpPr txBox="1">
            <a:spLocks noGrp="1"/>
          </p:cNvSpPr>
          <p:nvPr>
            <p:ph type="ctrTitle"/>
          </p:nvPr>
        </p:nvSpPr>
        <p:spPr>
          <a:xfrm>
            <a:off x="210740" y="2157185"/>
            <a:ext cx="12583320" cy="33020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spcBef>
                <a:spcPts val="1300"/>
              </a:spcBef>
              <a:defRPr sz="5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CTR / pvalue 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418990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Comparison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Comparisons</a:t>
            </a:r>
          </a:p>
        </p:txBody>
      </p:sp>
      <p:pic>
        <p:nvPicPr>
          <p:cNvPr id="10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154636"/>
            <a:ext cx="4178300" cy="2552701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df: contingency table"/>
          <p:cNvSpPr txBox="1"/>
          <p:nvPr/>
        </p:nvSpPr>
        <p:spPr>
          <a:xfrm>
            <a:off x="1886967" y="6711949"/>
            <a:ext cx="25379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df: contingency table</a:t>
            </a:r>
          </a:p>
        </p:txBody>
      </p:sp>
      <p:sp>
        <p:nvSpPr>
          <p:cNvPr id="1024" name="3 outcomes, based on CTRs and significance…"/>
          <p:cNvSpPr txBox="1"/>
          <p:nvPr/>
        </p:nvSpPr>
        <p:spPr>
          <a:xfrm>
            <a:off x="5736071" y="3784599"/>
            <a:ext cx="5808862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3 outcomes, based on CTRs and significance</a:t>
            </a:r>
          </a:p>
          <a:p>
            <a:pPr marL="571500" indent="-381000" algn="l">
              <a:buSzPct val="145000"/>
              <a:buChar char="-"/>
              <a:defRPr>
                <a:solidFill>
                  <a:schemeClr val="accent1">
                    <a:lumOff val="-13575"/>
                  </a:schemeClr>
                </a:solidFill>
              </a:defRPr>
            </a:pPr>
            <a:r>
              <a:t>A is significantly better</a:t>
            </a:r>
          </a:p>
          <a:p>
            <a:pPr marL="571500" indent="-381000" algn="l">
              <a:buSzPct val="145000"/>
              <a:buChar char="-"/>
              <a:defRPr>
                <a:solidFill>
                  <a:schemeClr val="accent1">
                    <a:lumOff val="-13575"/>
                  </a:schemeClr>
                </a:solidFill>
              </a:defRPr>
            </a:pPr>
            <a:r>
              <a:t>B is significantly better</a:t>
            </a:r>
          </a:p>
          <a:p>
            <a:pPr marL="571500" indent="-381000" algn="l">
              <a:buSzPct val="145000"/>
              <a:buChar char="-"/>
              <a:defRPr i="1"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neither wins</a:t>
            </a:r>
          </a:p>
        </p:txBody>
      </p:sp>
      <p:sp>
        <p:nvSpPr>
          <p:cNvPr id="1025" name="what to do?…"/>
          <p:cNvSpPr txBox="1"/>
          <p:nvPr/>
        </p:nvSpPr>
        <p:spPr>
          <a:xfrm>
            <a:off x="5799571" y="6127750"/>
            <a:ext cx="7036942" cy="223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what to do?</a:t>
            </a:r>
          </a:p>
          <a:p>
            <a:pPr marL="571500" indent="-381000" algn="l">
              <a:buSzPct val="145000"/>
              <a:buChar char="-"/>
              <a:defRPr>
                <a:solidFill>
                  <a:schemeClr val="accent1">
                    <a:lumOff val="-13575"/>
                  </a:schemeClr>
                </a:solidFill>
              </a:defRPr>
            </a:pPr>
            <a:r>
              <a:t>collect more data</a:t>
            </a:r>
          </a:p>
          <a:p>
            <a:pPr marL="571500" indent="-381000" algn="l">
              <a:buSzPct val="145000"/>
              <a:buChar char="-"/>
              <a:defRPr>
                <a:solidFill>
                  <a:schemeClr val="accent1">
                    <a:lumOff val="-13575"/>
                  </a:schemeClr>
                </a:solidFill>
              </a:defRPr>
            </a:pPr>
            <a:r>
              <a:t>ignore significance, just look at CTR</a:t>
            </a:r>
            <a:br/>
            <a:r>
              <a:t>(indecision may be the worst decision)</a:t>
            </a:r>
          </a:p>
          <a:p>
            <a:pPr marL="571500" indent="-381000" algn="l">
              <a:buSzPct val="145000"/>
              <a:buChar char="-"/>
              <a:defRPr>
                <a:solidFill>
                  <a:schemeClr val="accent1">
                    <a:lumOff val="-13575"/>
                  </a:schemeClr>
                </a:solidFill>
              </a:defRPr>
            </a:pPr>
            <a:r>
              <a:t>choose previous version A (probably fewer bugs)</a:t>
            </a:r>
          </a:p>
          <a:p>
            <a:pPr marL="571500" indent="-381000" algn="l">
              <a:buSzPct val="145000"/>
              <a:buChar char="-"/>
              <a:defRPr>
                <a:solidFill>
                  <a:schemeClr val="accent1">
                    <a:lumOff val="-13575"/>
                  </a:schemeClr>
                </a:solidFill>
              </a:defRPr>
            </a:pPr>
            <a:r>
              <a:t>choose new version B (for simplicity or other merits)</a:t>
            </a:r>
          </a:p>
        </p:txBody>
      </p:sp>
      <p:sp>
        <p:nvSpPr>
          <p:cNvPr id="1026" name="Line"/>
          <p:cNvSpPr/>
          <p:nvPr/>
        </p:nvSpPr>
        <p:spPr>
          <a:xfrm flipH="1">
            <a:off x="6652865" y="5285829"/>
            <a:ext cx="278905" cy="903189"/>
          </a:xfrm>
          <a:prstGeom prst="line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" name="Example Metric: CTR (Click-Through Rate)…">
            <a:extLst>
              <a:ext uri="{FF2B5EF4-FFF2-40B4-BE49-F238E27FC236}">
                <a16:creationId xmlns:a16="http://schemas.microsoft.com/office/drawing/2014/main" id="{855F524E-14F1-4741-D2D5-9BAF06E0A9F7}"/>
              </a:ext>
            </a:extLst>
          </p:cNvPr>
          <p:cNvSpPr txBox="1"/>
          <p:nvPr/>
        </p:nvSpPr>
        <p:spPr>
          <a:xfrm>
            <a:off x="990600" y="1663700"/>
            <a:ext cx="5347618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dirty="0"/>
              <a:t>Example Metric: 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CTR</a:t>
            </a:r>
            <a:r>
              <a:rPr dirty="0"/>
              <a:t> (Click-Through Rate)</a:t>
            </a:r>
          </a:p>
          <a:p>
            <a:pPr algn="l"/>
            <a:endParaRPr dirty="0"/>
          </a:p>
          <a:p>
            <a:pPr algn="l"/>
            <a:r>
              <a:rPr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CTR = clicks / impressions</a:t>
            </a:r>
          </a:p>
          <a:p>
            <a:pPr algn="l"/>
            <a:endParaRPr dirty="0"/>
          </a:p>
          <a:p>
            <a:pPr algn="l"/>
            <a:r>
              <a:rPr dirty="0"/>
              <a:t>"Impression" means user saw it</a:t>
            </a:r>
            <a:r>
              <a:rPr lang="en-US" dirty="0"/>
              <a:t>: </a:t>
            </a:r>
          </a:p>
          <a:p>
            <a:pPr algn="l"/>
            <a:r>
              <a:rPr lang="en-US" dirty="0"/>
              <a:t>that is, </a:t>
            </a:r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Impression = click + no-click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0" y="1909833"/>
            <a:ext cx="5632116" cy="641653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03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84" y="1916551"/>
            <a:ext cx="5632116" cy="650469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037" name="Version A"/>
          <p:cNvSpPr txBox="1"/>
          <p:nvPr/>
        </p:nvSpPr>
        <p:spPr>
          <a:xfrm>
            <a:off x="2876185" y="1396999"/>
            <a:ext cx="12833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Version A</a:t>
            </a:r>
          </a:p>
        </p:txBody>
      </p:sp>
      <p:sp>
        <p:nvSpPr>
          <p:cNvPr id="1038" name="Version B"/>
          <p:cNvSpPr txBox="1"/>
          <p:nvPr/>
        </p:nvSpPr>
        <p:spPr>
          <a:xfrm>
            <a:off x="8856878" y="1396999"/>
            <a:ext cx="12601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Version B</a:t>
            </a:r>
          </a:p>
        </p:txBody>
      </p:sp>
      <p:sp>
        <p:nvSpPr>
          <p:cNvPr id="1039" name="Which Version Has Higher Whole-page CTR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Which Version Has Higher Whole-page CTR?</a:t>
            </a:r>
          </a:p>
        </p:txBody>
      </p:sp>
      <p:sp>
        <p:nvSpPr>
          <p:cNvPr id="1040" name="https://youtu.be/qtboCGd_hTA?t=2873"/>
          <p:cNvSpPr txBox="1"/>
          <p:nvPr/>
        </p:nvSpPr>
        <p:spPr>
          <a:xfrm>
            <a:off x="10080181" y="9213849"/>
            <a:ext cx="267423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00" u="sng">
                <a:solidFill>
                  <a:schemeClr val="accent1"/>
                </a:solidFill>
              </a:defRPr>
            </a:lvl1pPr>
          </a:lstStyle>
          <a:p>
            <a:r>
              <a:t>https://youtu.be/qtboCGd_hTA?t=2873</a:t>
            </a:r>
          </a:p>
        </p:txBody>
      </p:sp>
      <p:sp>
        <p:nvSpPr>
          <p:cNvPr id="1041" name="Lesson: metrics should inform humans, not directly determine decisions"/>
          <p:cNvSpPr txBox="1"/>
          <p:nvPr/>
        </p:nvSpPr>
        <p:spPr>
          <a:xfrm>
            <a:off x="2176635" y="8654433"/>
            <a:ext cx="8651529" cy="459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Gill Sans"/>
                <a:ea typeface="Gill Sans"/>
                <a:cs typeface="Gill Sans"/>
                <a:sym typeface="Gill Sans"/>
              </a:rPr>
              <a:t>Lesson: </a:t>
            </a:r>
            <a:r>
              <a:t>metrics should inform humans, not directly determine decisions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Lecture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Metrics for comparison</a:t>
            </a:r>
            <a:endParaRPr dirty="0"/>
          </a:p>
        </p:txBody>
      </p:sp>
      <p:sp>
        <p:nvSpPr>
          <p:cNvPr id="1044" name="users/requests"/>
          <p:cNvSpPr txBox="1"/>
          <p:nvPr/>
        </p:nvSpPr>
        <p:spPr>
          <a:xfrm>
            <a:off x="604965" y="4940300"/>
            <a:ext cx="226003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users/requests</a:t>
            </a:r>
          </a:p>
        </p:txBody>
      </p:sp>
      <p:sp>
        <p:nvSpPr>
          <p:cNvPr id="1045" name="Version A"/>
          <p:cNvSpPr/>
          <p:nvPr/>
        </p:nvSpPr>
        <p:spPr>
          <a:xfrm>
            <a:off x="4173404" y="2501900"/>
            <a:ext cx="2438351" cy="1054497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Version A</a:t>
            </a:r>
          </a:p>
        </p:txBody>
      </p:sp>
      <p:sp>
        <p:nvSpPr>
          <p:cNvPr id="1046" name="Version B"/>
          <p:cNvSpPr/>
          <p:nvPr/>
        </p:nvSpPr>
        <p:spPr>
          <a:xfrm>
            <a:off x="4173404" y="6045200"/>
            <a:ext cx="2438351" cy="1054497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Version B</a:t>
            </a:r>
          </a:p>
        </p:txBody>
      </p:sp>
      <p:sp>
        <p:nvSpPr>
          <p:cNvPr id="1047" name="Line"/>
          <p:cNvSpPr/>
          <p:nvPr/>
        </p:nvSpPr>
        <p:spPr>
          <a:xfrm flipV="1">
            <a:off x="1455579" y="3217465"/>
            <a:ext cx="2650333" cy="16593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48" name="Line"/>
          <p:cNvSpPr/>
          <p:nvPr/>
        </p:nvSpPr>
        <p:spPr>
          <a:xfrm>
            <a:off x="1455579" y="5638800"/>
            <a:ext cx="2647566" cy="8705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49" name="50%"/>
          <p:cNvSpPr txBox="1"/>
          <p:nvPr/>
        </p:nvSpPr>
        <p:spPr>
          <a:xfrm>
            <a:off x="2461413" y="3328040"/>
            <a:ext cx="6319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50%</a:t>
            </a:r>
          </a:p>
        </p:txBody>
      </p:sp>
      <p:sp>
        <p:nvSpPr>
          <p:cNvPr id="1050" name="50%"/>
          <p:cNvSpPr txBox="1"/>
          <p:nvPr/>
        </p:nvSpPr>
        <p:spPr>
          <a:xfrm>
            <a:off x="2461413" y="6249040"/>
            <a:ext cx="6319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50%</a:t>
            </a:r>
          </a:p>
        </p:txBody>
      </p:sp>
      <p:sp>
        <p:nvSpPr>
          <p:cNvPr id="1051" name="metrics"/>
          <p:cNvSpPr/>
          <p:nvPr/>
        </p:nvSpPr>
        <p:spPr>
          <a:xfrm>
            <a:off x="7856404" y="2501900"/>
            <a:ext cx="1318073" cy="10544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metrics</a:t>
            </a:r>
          </a:p>
        </p:txBody>
      </p:sp>
      <p:sp>
        <p:nvSpPr>
          <p:cNvPr id="1052" name="metrics"/>
          <p:cNvSpPr/>
          <p:nvPr/>
        </p:nvSpPr>
        <p:spPr>
          <a:xfrm>
            <a:off x="7856404" y="6045200"/>
            <a:ext cx="1318073" cy="10544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metrics</a:t>
            </a:r>
          </a:p>
        </p:txBody>
      </p:sp>
      <p:sp>
        <p:nvSpPr>
          <p:cNvPr id="1053" name="compare"/>
          <p:cNvSpPr/>
          <p:nvPr/>
        </p:nvSpPr>
        <p:spPr>
          <a:xfrm>
            <a:off x="9228004" y="4311650"/>
            <a:ext cx="1318073" cy="105449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compare</a:t>
            </a:r>
          </a:p>
        </p:txBody>
      </p:sp>
      <p:sp>
        <p:nvSpPr>
          <p:cNvPr id="1054" name="Line"/>
          <p:cNvSpPr/>
          <p:nvPr/>
        </p:nvSpPr>
        <p:spPr>
          <a:xfrm>
            <a:off x="6685988" y="3048000"/>
            <a:ext cx="109618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5" name="Line"/>
          <p:cNvSpPr/>
          <p:nvPr/>
        </p:nvSpPr>
        <p:spPr>
          <a:xfrm>
            <a:off x="6685988" y="6604000"/>
            <a:ext cx="109618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6" name="Line"/>
          <p:cNvSpPr/>
          <p:nvPr/>
        </p:nvSpPr>
        <p:spPr>
          <a:xfrm flipV="1">
            <a:off x="8832287" y="5440064"/>
            <a:ext cx="467535" cy="5035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7" name="Line"/>
          <p:cNvSpPr/>
          <p:nvPr/>
        </p:nvSpPr>
        <p:spPr>
          <a:xfrm>
            <a:off x="8832287" y="3657599"/>
            <a:ext cx="485889" cy="5743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8" name="control…"/>
          <p:cNvSpPr txBox="1"/>
          <p:nvPr/>
        </p:nvSpPr>
        <p:spPr>
          <a:xfrm>
            <a:off x="4252705" y="3534287"/>
            <a:ext cx="227975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control</a:t>
            </a:r>
          </a:p>
          <a:p>
            <a:r>
              <a:t>(previous version)</a:t>
            </a:r>
          </a:p>
        </p:txBody>
      </p:sp>
      <p:sp>
        <p:nvSpPr>
          <p:cNvPr id="1059" name="treatment…"/>
          <p:cNvSpPr txBox="1"/>
          <p:nvPr/>
        </p:nvSpPr>
        <p:spPr>
          <a:xfrm>
            <a:off x="4001557" y="7141087"/>
            <a:ext cx="27820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treatment</a:t>
            </a:r>
          </a:p>
          <a:p>
            <a:r>
              <a:t>(change some factors)</a:t>
            </a:r>
          </a:p>
        </p:txBody>
      </p:sp>
      <p:sp>
        <p:nvSpPr>
          <p:cNvPr id="1060" name="Line"/>
          <p:cNvSpPr/>
          <p:nvPr/>
        </p:nvSpPr>
        <p:spPr>
          <a:xfrm>
            <a:off x="10597587" y="4838898"/>
            <a:ext cx="5273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61" name="act, learn,…"/>
          <p:cNvSpPr txBox="1"/>
          <p:nvPr/>
        </p:nvSpPr>
        <p:spPr>
          <a:xfrm>
            <a:off x="11176467" y="4432498"/>
            <a:ext cx="122336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act, learn,</a:t>
            </a:r>
          </a:p>
          <a:p>
            <a:r>
              <a:t>or debug</a:t>
            </a:r>
          </a:p>
        </p:txBody>
      </p:sp>
      <p:sp>
        <p:nvSpPr>
          <p:cNvPr id="1062" name="bigger font"/>
          <p:cNvSpPr txBox="1"/>
          <p:nvPr/>
        </p:nvSpPr>
        <p:spPr>
          <a:xfrm>
            <a:off x="4440501" y="8430014"/>
            <a:ext cx="1396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bigger font</a:t>
            </a:r>
          </a:p>
        </p:txBody>
      </p:sp>
      <p:sp>
        <p:nvSpPr>
          <p:cNvPr id="1063" name="red font"/>
          <p:cNvSpPr txBox="1"/>
          <p:nvPr/>
        </p:nvSpPr>
        <p:spPr>
          <a:xfrm>
            <a:off x="6631226" y="8430014"/>
            <a:ext cx="107870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red font</a:t>
            </a:r>
          </a:p>
        </p:txBody>
      </p:sp>
      <p:sp>
        <p:nvSpPr>
          <p:cNvPr id="1064" name="Line"/>
          <p:cNvSpPr/>
          <p:nvPr/>
        </p:nvSpPr>
        <p:spPr>
          <a:xfrm flipH="1">
            <a:off x="5769074" y="7899400"/>
            <a:ext cx="212626" cy="541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65" name="Line"/>
          <p:cNvSpPr/>
          <p:nvPr/>
        </p:nvSpPr>
        <p:spPr>
          <a:xfrm>
            <a:off x="6531074" y="7899400"/>
            <a:ext cx="212626" cy="541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66" name="CTR (Click Through Rate)…"/>
          <p:cNvSpPr txBox="1"/>
          <p:nvPr/>
        </p:nvSpPr>
        <p:spPr>
          <a:xfrm>
            <a:off x="7717101" y="1549722"/>
            <a:ext cx="32249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CTR (Click Through Rate)</a:t>
            </a:r>
          </a:p>
          <a:p>
            <a:r>
              <a:t>clicks / impressions</a:t>
            </a:r>
          </a:p>
        </p:txBody>
      </p:sp>
      <p:sp>
        <p:nvSpPr>
          <p:cNvPr id="1067" name="max CTR"/>
          <p:cNvSpPr txBox="1"/>
          <p:nvPr/>
        </p:nvSpPr>
        <p:spPr>
          <a:xfrm>
            <a:off x="9763487" y="5511799"/>
            <a:ext cx="1265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max CTR</a:t>
            </a:r>
          </a:p>
        </p:txBody>
      </p:sp>
      <p:sp>
        <p:nvSpPr>
          <p:cNvPr id="1068" name="switch to best"/>
          <p:cNvSpPr txBox="1"/>
          <p:nvPr/>
        </p:nvSpPr>
        <p:spPr>
          <a:xfrm>
            <a:off x="10872182" y="3416940"/>
            <a:ext cx="179159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switch to best</a:t>
            </a:r>
          </a:p>
        </p:txBody>
      </p:sp>
      <p:sp>
        <p:nvSpPr>
          <p:cNvPr id="1069" name="Line"/>
          <p:cNvSpPr/>
          <p:nvPr/>
        </p:nvSpPr>
        <p:spPr>
          <a:xfrm flipH="1">
            <a:off x="11439376" y="3873500"/>
            <a:ext cx="41424" cy="6662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70" name="1"/>
          <p:cNvSpPr/>
          <p:nvPr/>
        </p:nvSpPr>
        <p:spPr>
          <a:xfrm>
            <a:off x="1778000" y="2732037"/>
            <a:ext cx="631925" cy="63192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071" name="2"/>
          <p:cNvSpPr/>
          <p:nvPr/>
        </p:nvSpPr>
        <p:spPr>
          <a:xfrm>
            <a:off x="3695700" y="8342652"/>
            <a:ext cx="631925" cy="63192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072" name="3"/>
          <p:cNvSpPr/>
          <p:nvPr/>
        </p:nvSpPr>
        <p:spPr>
          <a:xfrm>
            <a:off x="7048500" y="1545110"/>
            <a:ext cx="631925" cy="63192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073" name="4"/>
          <p:cNvSpPr/>
          <p:nvPr/>
        </p:nvSpPr>
        <p:spPr>
          <a:xfrm>
            <a:off x="10080417" y="5952010"/>
            <a:ext cx="631925" cy="63192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4</a:t>
            </a:r>
          </a:p>
        </p:txBody>
      </p:sp>
      <p:sp>
        <p:nvSpPr>
          <p:cNvPr id="1074" name="5"/>
          <p:cNvSpPr/>
          <p:nvPr/>
        </p:nvSpPr>
        <p:spPr>
          <a:xfrm>
            <a:off x="11363117" y="2733997"/>
            <a:ext cx="631925" cy="63192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075" name="Rounded Rectangle"/>
          <p:cNvSpPr/>
          <p:nvPr/>
        </p:nvSpPr>
        <p:spPr>
          <a:xfrm>
            <a:off x="6835502" y="1222176"/>
            <a:ext cx="4247549" cy="2751188"/>
          </a:xfrm>
          <a:prstGeom prst="roundRect">
            <a:avLst>
              <a:gd name="adj" fmla="val 6924"/>
            </a:avLst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Metric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Metrics</a:t>
            </a:r>
          </a:p>
        </p:txBody>
      </p:sp>
      <p:sp>
        <p:nvSpPr>
          <p:cNvPr id="1081" name="Things to measure:…"/>
          <p:cNvSpPr txBox="1"/>
          <p:nvPr/>
        </p:nvSpPr>
        <p:spPr>
          <a:xfrm>
            <a:off x="990600" y="1663700"/>
            <a:ext cx="4009111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Things to measure:</a:t>
            </a:r>
          </a:p>
          <a:p>
            <a:pPr marL="571500" indent="-381000" algn="l">
              <a:buSzPct val="145000"/>
              <a:buChar char="-"/>
            </a:pPr>
            <a:r>
              <a:rPr lang="en-US" dirty="0"/>
              <a:t>clicks --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when are they bad?</a:t>
            </a:r>
          </a:p>
          <a:p>
            <a:pPr marL="571500" indent="-381000" algn="l">
              <a:buSzPct val="145000"/>
              <a:buChar char="-"/>
            </a:pPr>
            <a:r>
              <a:rPr dirty="0"/>
              <a:t>scroll (did they read it?)</a:t>
            </a:r>
          </a:p>
          <a:p>
            <a:pPr marL="571500" indent="-381000" algn="l">
              <a:buSzPct val="145000"/>
              <a:buChar char="-"/>
            </a:pPr>
            <a:r>
              <a:rPr dirty="0"/>
              <a:t>subscribe/unsubscribe</a:t>
            </a:r>
          </a:p>
          <a:p>
            <a:pPr marL="571500" indent="-381000" algn="l">
              <a:buSzPct val="145000"/>
              <a:buChar char="-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other ideas?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Metric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Metrics</a:t>
            </a:r>
          </a:p>
        </p:txBody>
      </p:sp>
      <p:sp>
        <p:nvSpPr>
          <p:cNvPr id="1087" name="Things to measure:…"/>
          <p:cNvSpPr txBox="1"/>
          <p:nvPr/>
        </p:nvSpPr>
        <p:spPr>
          <a:xfrm>
            <a:off x="990600" y="1663700"/>
            <a:ext cx="4381352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Things to measure:</a:t>
            </a:r>
          </a:p>
          <a:p>
            <a:pPr marL="571500" indent="-381000" algn="l">
              <a:buSzPct val="145000"/>
              <a:buChar char="-"/>
            </a:pPr>
            <a:r>
              <a:t>clicks</a:t>
            </a:r>
          </a:p>
          <a:p>
            <a:pPr marL="571500" indent="-381000" algn="l">
              <a:buSzPct val="145000"/>
              <a:buChar char="-"/>
            </a:pPr>
            <a:r>
              <a:t>scroll (did they read it?)</a:t>
            </a:r>
          </a:p>
          <a:p>
            <a:pPr marL="571500" indent="-381000" algn="l">
              <a:buSzPct val="145000"/>
              <a:buChar char="-"/>
            </a:pPr>
            <a:r>
              <a:t>subscribe/unsubscribe</a:t>
            </a:r>
          </a:p>
          <a:p>
            <a:pPr marL="571500" indent="-381000" algn="l">
              <a:buSzPct val="145000"/>
              <a:buChar char="-"/>
            </a:pPr>
            <a:r>
              <a:t>purchases/returns</a:t>
            </a:r>
          </a:p>
          <a:p>
            <a:pPr marL="571500" indent="-381000" algn="l">
              <a:buSzPct val="145000"/>
              <a:buChar char="-"/>
            </a:pPr>
            <a:r>
              <a:t>hover (did they think about it?)</a:t>
            </a:r>
          </a:p>
          <a:p>
            <a:pPr marL="571500" indent="-381000" algn="l">
              <a:buSzPct val="145000"/>
              <a:buChar char="-"/>
            </a:pPr>
            <a:r>
              <a:t>shares</a:t>
            </a:r>
          </a:p>
          <a:p>
            <a:pPr marL="571500" indent="-381000" algn="l">
              <a:buSzPct val="145000"/>
              <a:buChar char="-"/>
            </a:pPr>
            <a:r>
              <a:t>likes/upvotes</a:t>
            </a:r>
          </a:p>
          <a:p>
            <a:pPr marL="571500" indent="-381000" algn="l">
              <a:buSzPct val="145000"/>
              <a:buChar char="-"/>
            </a:pPr>
            <a:r>
              <a:t>comments</a:t>
            </a:r>
          </a:p>
        </p:txBody>
      </p:sp>
      <p:sp>
        <p:nvSpPr>
          <p:cNvPr id="1088" name="combos: Bing measures how often people click a result link and don't hit back within 30 seconds"/>
          <p:cNvSpPr txBox="1"/>
          <p:nvPr/>
        </p:nvSpPr>
        <p:spPr>
          <a:xfrm>
            <a:off x="5396905" y="1719659"/>
            <a:ext cx="6247359" cy="815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combos</a:t>
            </a:r>
            <a:r>
              <a:t>: Bing measures how often people click a result link and don't hit back within 30 seconds</a:t>
            </a:r>
          </a:p>
        </p:txBody>
      </p:sp>
      <p:sp>
        <p:nvSpPr>
          <p:cNvPr id="1089" name="Line"/>
          <p:cNvSpPr/>
          <p:nvPr/>
        </p:nvSpPr>
        <p:spPr>
          <a:xfrm flipV="1">
            <a:off x="2368549" y="1980285"/>
            <a:ext cx="3096172" cy="324765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Metric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Metrics</a:t>
            </a:r>
          </a:p>
        </p:txBody>
      </p:sp>
      <p:sp>
        <p:nvSpPr>
          <p:cNvPr id="1117" name="Things to measure:…"/>
          <p:cNvSpPr txBox="1"/>
          <p:nvPr/>
        </p:nvSpPr>
        <p:spPr>
          <a:xfrm>
            <a:off x="990600" y="1663700"/>
            <a:ext cx="4381352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Things to measure:</a:t>
            </a:r>
          </a:p>
          <a:p>
            <a:pPr marL="571500" indent="-381000" algn="l">
              <a:buSzPct val="145000"/>
              <a:buChar char="-"/>
            </a:pPr>
            <a:r>
              <a:t>clicks</a:t>
            </a:r>
          </a:p>
          <a:p>
            <a:pPr marL="571500" indent="-381000" algn="l">
              <a:buSzPct val="145000"/>
              <a:buChar char="-"/>
            </a:pPr>
            <a:r>
              <a:t>scroll (did they read it?)</a:t>
            </a:r>
          </a:p>
          <a:p>
            <a:pPr marL="571500" indent="-381000" algn="l">
              <a:buSzPct val="145000"/>
              <a:buChar char="-"/>
            </a:pPr>
            <a:r>
              <a:t>subscribe/unsubscribe</a:t>
            </a:r>
          </a:p>
          <a:p>
            <a:pPr marL="571500" indent="-381000" algn="l">
              <a:buSzPct val="145000"/>
              <a:buChar char="-"/>
            </a:pPr>
            <a:r>
              <a:t>purchases/returns</a:t>
            </a:r>
          </a:p>
          <a:p>
            <a:pPr marL="571500" indent="-381000" algn="l">
              <a:buSzPct val="145000"/>
              <a:buChar char="-"/>
            </a:pPr>
            <a:r>
              <a:t>hover (did they think about it?)</a:t>
            </a:r>
          </a:p>
          <a:p>
            <a:pPr marL="571500" indent="-381000" algn="l">
              <a:buSzPct val="145000"/>
              <a:buChar char="-"/>
            </a:pPr>
            <a:r>
              <a:t>shares</a:t>
            </a:r>
          </a:p>
          <a:p>
            <a:pPr marL="571500" indent="-381000" algn="l">
              <a:buSzPct val="145000"/>
              <a:buChar char="-"/>
            </a:pPr>
            <a:r>
              <a:t>likes/upvotes</a:t>
            </a:r>
          </a:p>
          <a:p>
            <a:pPr marL="571500" indent="-381000" algn="l">
              <a:buSzPct val="145000"/>
              <a:buChar char="-"/>
            </a:pPr>
            <a:r>
              <a:t>comments</a:t>
            </a:r>
          </a:p>
        </p:txBody>
      </p:sp>
      <p:sp>
        <p:nvSpPr>
          <p:cNvPr id="1118" name="combos: Bing measures how often people click a result link and don't hit back within 30 seconds"/>
          <p:cNvSpPr txBox="1"/>
          <p:nvPr/>
        </p:nvSpPr>
        <p:spPr>
          <a:xfrm>
            <a:off x="5396905" y="1719659"/>
            <a:ext cx="6247359" cy="815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combos</a:t>
            </a:r>
            <a:r>
              <a:t>: Bing measures how often people click a result link and don't hit back within 30 seconds</a:t>
            </a:r>
          </a:p>
        </p:txBody>
      </p:sp>
      <p:sp>
        <p:nvSpPr>
          <p:cNvPr id="1119" name="Line"/>
          <p:cNvSpPr/>
          <p:nvPr/>
        </p:nvSpPr>
        <p:spPr>
          <a:xfrm flipV="1">
            <a:off x="2368549" y="1980285"/>
            <a:ext cx="3096172" cy="324765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20" name="what is the effect of B?…"/>
          <p:cNvSpPr txBox="1"/>
          <p:nvPr/>
        </p:nvSpPr>
        <p:spPr>
          <a:xfrm>
            <a:off x="6221462" y="5142518"/>
            <a:ext cx="526529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what is the effect of B?</a:t>
            </a:r>
          </a:p>
          <a:p>
            <a:pPr algn="l"/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: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send twice as many spam emails</a:t>
            </a:r>
          </a:p>
        </p:txBody>
      </p:sp>
      <p:sp>
        <p:nvSpPr>
          <p:cNvPr id="1128" name="Connection Line"/>
          <p:cNvSpPr/>
          <p:nvPr/>
        </p:nvSpPr>
        <p:spPr>
          <a:xfrm>
            <a:off x="4316941" y="3008146"/>
            <a:ext cx="3253533" cy="2016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38" extrusionOk="0">
                <a:moveTo>
                  <a:pt x="0" y="7"/>
                </a:moveTo>
                <a:cubicBezTo>
                  <a:pt x="9685" y="-262"/>
                  <a:pt x="16885" y="6848"/>
                  <a:pt x="21600" y="21338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29" name="Connection Line"/>
          <p:cNvSpPr/>
          <p:nvPr/>
        </p:nvSpPr>
        <p:spPr>
          <a:xfrm>
            <a:off x="3942192" y="3173148"/>
            <a:ext cx="3628282" cy="1851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69" extrusionOk="0">
                <a:moveTo>
                  <a:pt x="0" y="1515"/>
                </a:moveTo>
                <a:cubicBezTo>
                  <a:pt x="9439" y="-3031"/>
                  <a:pt x="16639" y="2654"/>
                  <a:pt x="21600" y="18569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23" name="what is the effect of B?…"/>
          <p:cNvSpPr txBox="1"/>
          <p:nvPr/>
        </p:nvSpPr>
        <p:spPr>
          <a:xfrm>
            <a:off x="635124" y="5643445"/>
            <a:ext cx="567218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what is the effect of B?</a:t>
            </a:r>
          </a:p>
          <a:p>
            <a:pPr algn="l"/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: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remov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e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 price from product page link</a:t>
            </a:r>
          </a:p>
        </p:txBody>
      </p:sp>
      <p:sp>
        <p:nvSpPr>
          <p:cNvPr id="1130" name="Connection Line"/>
          <p:cNvSpPr/>
          <p:nvPr/>
        </p:nvSpPr>
        <p:spPr>
          <a:xfrm>
            <a:off x="214380" y="2295557"/>
            <a:ext cx="933813" cy="3407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9" h="21600" extrusionOk="0">
                <a:moveTo>
                  <a:pt x="16309" y="0"/>
                </a:moveTo>
                <a:cubicBezTo>
                  <a:pt x="-3660" y="630"/>
                  <a:pt x="-5291" y="7830"/>
                  <a:pt x="11416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31" name="Connection Line"/>
          <p:cNvSpPr/>
          <p:nvPr/>
        </p:nvSpPr>
        <p:spPr>
          <a:xfrm>
            <a:off x="433720" y="3351701"/>
            <a:ext cx="653056" cy="2382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41" h="21294" extrusionOk="0">
                <a:moveTo>
                  <a:pt x="16341" y="10"/>
                </a:moveTo>
                <a:cubicBezTo>
                  <a:pt x="-3426" y="-306"/>
                  <a:pt x="-5259" y="6789"/>
                  <a:pt x="10842" y="21294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26" name="Lesson: it's easy to shift clicks"/>
          <p:cNvSpPr txBox="1"/>
          <p:nvPr/>
        </p:nvSpPr>
        <p:spPr>
          <a:xfrm>
            <a:off x="1220440" y="6821859"/>
            <a:ext cx="3604320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Gill Sans"/>
                <a:ea typeface="Gill Sans"/>
                <a:cs typeface="Gill Sans"/>
                <a:sym typeface="Gill Sans"/>
              </a:rPr>
              <a:t>Lesson: </a:t>
            </a:r>
            <a:r>
              <a:t>it's easy to shift clicks</a:t>
            </a:r>
          </a:p>
        </p:txBody>
      </p:sp>
      <p:sp>
        <p:nvSpPr>
          <p:cNvPr id="1127" name="Lesson: it's hard to measure long-term…"/>
          <p:cNvSpPr txBox="1"/>
          <p:nvPr/>
        </p:nvSpPr>
        <p:spPr>
          <a:xfrm>
            <a:off x="6484912" y="6351959"/>
            <a:ext cx="4738391" cy="815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Gill Sans"/>
                <a:ea typeface="Gill Sans"/>
                <a:cs typeface="Gill Sans"/>
                <a:sym typeface="Gill Sans"/>
              </a:rPr>
              <a:t>Lesson: </a:t>
            </a:r>
            <a:r>
              <a:t>it's hard to measure long-term</a:t>
            </a:r>
          </a:p>
          <a:p>
            <a:r>
              <a:t>effects (noisy!), so use common sense</a:t>
            </a:r>
          </a:p>
        </p:txBody>
      </p:sp>
      <p:sp>
        <p:nvSpPr>
          <p:cNvPr id="2" name="Decide beforehand on one OEC metric: Overall Experiment Criterion…">
            <a:extLst>
              <a:ext uri="{FF2B5EF4-FFF2-40B4-BE49-F238E27FC236}">
                <a16:creationId xmlns:a16="http://schemas.microsoft.com/office/drawing/2014/main" id="{49C2971D-767A-4E39-B82B-B1A7F9F7F0EE}"/>
              </a:ext>
            </a:extLst>
          </p:cNvPr>
          <p:cNvSpPr txBox="1"/>
          <p:nvPr/>
        </p:nvSpPr>
        <p:spPr>
          <a:xfrm>
            <a:off x="1086776" y="7800712"/>
            <a:ext cx="87981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Decide beforehand on one 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OEC</a:t>
            </a:r>
            <a:r>
              <a:rPr dirty="0"/>
              <a:t> metric: Overall Experiment Criterion</a:t>
            </a:r>
          </a:p>
          <a:p>
            <a:pPr marL="571500" indent="-381000" algn="l">
              <a:buSzPct val="145000"/>
              <a:buChar char="-"/>
            </a:pPr>
            <a:r>
              <a:rPr dirty="0"/>
              <a:t>Bing has thousands of debug metrics, but only 4 OECs.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Metric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Metrics</a:t>
            </a:r>
          </a:p>
        </p:txBody>
      </p:sp>
      <p:sp>
        <p:nvSpPr>
          <p:cNvPr id="1150" name="Things to measure:…"/>
          <p:cNvSpPr txBox="1"/>
          <p:nvPr/>
        </p:nvSpPr>
        <p:spPr>
          <a:xfrm>
            <a:off x="990600" y="1663700"/>
            <a:ext cx="4381352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Things to measure:</a:t>
            </a:r>
          </a:p>
          <a:p>
            <a:pPr marL="571500" indent="-381000" algn="l">
              <a:buSzPct val="145000"/>
              <a:buChar char="-"/>
            </a:pPr>
            <a:r>
              <a:t>clicks</a:t>
            </a:r>
          </a:p>
          <a:p>
            <a:pPr marL="571500" indent="-381000" algn="l">
              <a:buSzPct val="145000"/>
              <a:buChar char="-"/>
            </a:pPr>
            <a:r>
              <a:t>scroll (did they read it?)</a:t>
            </a:r>
          </a:p>
          <a:p>
            <a:pPr marL="571500" indent="-381000" algn="l">
              <a:buSzPct val="145000"/>
              <a:buChar char="-"/>
            </a:pPr>
            <a:r>
              <a:t>subscribe/unsubscribe</a:t>
            </a:r>
          </a:p>
          <a:p>
            <a:pPr marL="571500" indent="-381000" algn="l">
              <a:buSzPct val="145000"/>
              <a:buChar char="-"/>
            </a:pPr>
            <a:r>
              <a:t>purchases/returns</a:t>
            </a:r>
          </a:p>
          <a:p>
            <a:pPr marL="571500" indent="-381000" algn="l">
              <a:buSzPct val="145000"/>
              <a:buChar char="-"/>
            </a:pPr>
            <a:r>
              <a:t>hover (did they think about it?)</a:t>
            </a:r>
          </a:p>
          <a:p>
            <a:pPr marL="571500" indent="-381000" algn="l">
              <a:buSzPct val="145000"/>
              <a:buChar char="-"/>
            </a:pPr>
            <a:r>
              <a:t>shares</a:t>
            </a:r>
          </a:p>
          <a:p>
            <a:pPr marL="571500" indent="-381000" algn="l">
              <a:buSzPct val="145000"/>
              <a:buChar char="-"/>
            </a:pPr>
            <a:r>
              <a:t>likes/upvotes</a:t>
            </a:r>
          </a:p>
          <a:p>
            <a:pPr marL="571500" indent="-381000" algn="l">
              <a:buSzPct val="145000"/>
              <a:buChar char="-"/>
            </a:pPr>
            <a:r>
              <a:t>comments</a:t>
            </a:r>
          </a:p>
        </p:txBody>
      </p:sp>
      <p:sp>
        <p:nvSpPr>
          <p:cNvPr id="1151" name="combos: Bing measures how often people click a result link and don't hit back within 30 seconds"/>
          <p:cNvSpPr txBox="1"/>
          <p:nvPr/>
        </p:nvSpPr>
        <p:spPr>
          <a:xfrm>
            <a:off x="5396905" y="1719659"/>
            <a:ext cx="6247359" cy="815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combos</a:t>
            </a:r>
            <a:r>
              <a:t>: Bing measures how often people click a result link and don't hit back within 30 seconds</a:t>
            </a:r>
          </a:p>
        </p:txBody>
      </p:sp>
      <p:sp>
        <p:nvSpPr>
          <p:cNvPr id="1152" name="Line"/>
          <p:cNvSpPr/>
          <p:nvPr/>
        </p:nvSpPr>
        <p:spPr>
          <a:xfrm flipV="1">
            <a:off x="2368549" y="1980285"/>
            <a:ext cx="3096172" cy="324765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3" name="what is the effect of B?…"/>
          <p:cNvSpPr txBox="1"/>
          <p:nvPr/>
        </p:nvSpPr>
        <p:spPr>
          <a:xfrm>
            <a:off x="6221462" y="5155555"/>
            <a:ext cx="5265292" cy="815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what is the effect of B?</a:t>
            </a:r>
          </a:p>
          <a:p>
            <a:pPr algn="l"/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 is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send twice as many spammy emails</a:t>
            </a:r>
          </a:p>
        </p:txBody>
      </p:sp>
      <p:sp>
        <p:nvSpPr>
          <p:cNvPr id="1160" name="Connection Line"/>
          <p:cNvSpPr/>
          <p:nvPr/>
        </p:nvSpPr>
        <p:spPr>
          <a:xfrm>
            <a:off x="4316941" y="3008146"/>
            <a:ext cx="3253533" cy="2016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38" extrusionOk="0">
                <a:moveTo>
                  <a:pt x="0" y="7"/>
                </a:moveTo>
                <a:cubicBezTo>
                  <a:pt x="9685" y="-262"/>
                  <a:pt x="16885" y="6848"/>
                  <a:pt x="21600" y="21338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61" name="Connection Line"/>
          <p:cNvSpPr/>
          <p:nvPr/>
        </p:nvSpPr>
        <p:spPr>
          <a:xfrm>
            <a:off x="3942192" y="3173148"/>
            <a:ext cx="3628282" cy="1851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69" extrusionOk="0">
                <a:moveTo>
                  <a:pt x="0" y="1515"/>
                </a:moveTo>
                <a:cubicBezTo>
                  <a:pt x="9439" y="-3031"/>
                  <a:pt x="16639" y="2654"/>
                  <a:pt x="21600" y="18569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62" name="Connection Line"/>
          <p:cNvSpPr/>
          <p:nvPr/>
        </p:nvSpPr>
        <p:spPr>
          <a:xfrm>
            <a:off x="214380" y="2295557"/>
            <a:ext cx="933813" cy="3407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9" h="21600" extrusionOk="0">
                <a:moveTo>
                  <a:pt x="16309" y="0"/>
                </a:moveTo>
                <a:cubicBezTo>
                  <a:pt x="-3660" y="630"/>
                  <a:pt x="-5291" y="7830"/>
                  <a:pt x="11416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63" name="Connection Line"/>
          <p:cNvSpPr/>
          <p:nvPr/>
        </p:nvSpPr>
        <p:spPr>
          <a:xfrm>
            <a:off x="433720" y="3351701"/>
            <a:ext cx="653056" cy="2382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41" h="21294" extrusionOk="0">
                <a:moveTo>
                  <a:pt x="16341" y="10"/>
                </a:moveTo>
                <a:cubicBezTo>
                  <a:pt x="-3426" y="-306"/>
                  <a:pt x="-5259" y="6789"/>
                  <a:pt x="10842" y="21294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58" name="Decide beforehand on one OEC metric: Overall Experiment Criterion…"/>
          <p:cNvSpPr txBox="1"/>
          <p:nvPr/>
        </p:nvSpPr>
        <p:spPr>
          <a:xfrm>
            <a:off x="588268" y="7162446"/>
            <a:ext cx="12096260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Decide beforehand on one 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OEC</a:t>
            </a:r>
            <a:r>
              <a:rPr dirty="0"/>
              <a:t> metric: Overall Experiment Criterion</a:t>
            </a:r>
          </a:p>
          <a:p>
            <a:pPr marL="571500" indent="-381000" algn="l">
              <a:buSzPct val="145000"/>
              <a:buChar char="-"/>
            </a:pPr>
            <a:r>
              <a:rPr dirty="0"/>
              <a:t>Bing has thousands of debug metrics, but only 4 OECs.  Try to consider cost as well as benefit!</a:t>
            </a:r>
          </a:p>
          <a:p>
            <a:pPr marL="571500" indent="-381000" algn="l">
              <a:buSzPct val="145000"/>
              <a:buChar char="-"/>
            </a:pPr>
            <a:r>
              <a:rPr dirty="0"/>
              <a:t>As a rule of thumb, </a:t>
            </a:r>
            <a:r>
              <a:rPr i="1" dirty="0"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"if you make something bigger, more people will click on it"</a:t>
            </a:r>
            <a:r>
              <a:rPr dirty="0"/>
              <a:t> ~ </a:t>
            </a:r>
            <a:r>
              <a:rPr lang="en-US" dirty="0"/>
              <a:t>Ron </a:t>
            </a:r>
            <a:r>
              <a:rPr lang="en-US" dirty="0" err="1"/>
              <a:t>Kohavi</a:t>
            </a:r>
            <a:endParaRPr dirty="0"/>
          </a:p>
          <a:p>
            <a:pPr marL="571500" indent="-381000" algn="l">
              <a:buSzPct val="145000"/>
              <a:buChar char="-"/>
            </a:pPr>
            <a:r>
              <a:rPr dirty="0"/>
              <a:t>Making part of the site better could hurt other parts if you have a naive OEC</a:t>
            </a:r>
          </a:p>
        </p:txBody>
      </p:sp>
      <p:sp>
        <p:nvSpPr>
          <p:cNvPr id="1159" name="what is the effect of B?…"/>
          <p:cNvSpPr txBox="1"/>
          <p:nvPr/>
        </p:nvSpPr>
        <p:spPr>
          <a:xfrm>
            <a:off x="635124" y="5656482"/>
            <a:ext cx="5672188" cy="815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what is the effect of B?</a:t>
            </a:r>
          </a:p>
          <a:p>
            <a:pPr algn="l"/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 is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remove price from product page link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Metrics Should be on Uniformly Cleaned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Metrics Should be on Uniformly Cleaned Data</a:t>
            </a:r>
          </a:p>
        </p:txBody>
      </p:sp>
      <p:sp>
        <p:nvSpPr>
          <p:cNvPr id="1166" name="Robot"/>
          <p:cNvSpPr/>
          <p:nvPr/>
        </p:nvSpPr>
        <p:spPr>
          <a:xfrm>
            <a:off x="828796" y="1865746"/>
            <a:ext cx="979818" cy="1464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7636" y="0"/>
                </a:moveTo>
                <a:cubicBezTo>
                  <a:pt x="7308" y="0"/>
                  <a:pt x="7042" y="178"/>
                  <a:pt x="7042" y="398"/>
                </a:cubicBezTo>
                <a:lnTo>
                  <a:pt x="7042" y="1269"/>
                </a:lnTo>
                <a:cubicBezTo>
                  <a:pt x="7042" y="1360"/>
                  <a:pt x="6932" y="1434"/>
                  <a:pt x="6796" y="1434"/>
                </a:cubicBezTo>
                <a:lnTo>
                  <a:pt x="6444" y="1434"/>
                </a:lnTo>
                <a:cubicBezTo>
                  <a:pt x="6308" y="1434"/>
                  <a:pt x="6197" y="1509"/>
                  <a:pt x="6197" y="1600"/>
                </a:cubicBezTo>
                <a:lnTo>
                  <a:pt x="6197" y="2450"/>
                </a:lnTo>
                <a:cubicBezTo>
                  <a:pt x="6197" y="2541"/>
                  <a:pt x="6308" y="2614"/>
                  <a:pt x="6444" y="2614"/>
                </a:cubicBezTo>
                <a:lnTo>
                  <a:pt x="6796" y="2614"/>
                </a:lnTo>
                <a:cubicBezTo>
                  <a:pt x="6932" y="2614"/>
                  <a:pt x="7042" y="2688"/>
                  <a:pt x="7042" y="2779"/>
                </a:cubicBezTo>
                <a:lnTo>
                  <a:pt x="7042" y="4048"/>
                </a:lnTo>
                <a:lnTo>
                  <a:pt x="4708" y="4048"/>
                </a:lnTo>
                <a:cubicBezTo>
                  <a:pt x="4373" y="4048"/>
                  <a:pt x="4102" y="4230"/>
                  <a:pt x="4102" y="4455"/>
                </a:cubicBezTo>
                <a:lnTo>
                  <a:pt x="4102" y="5592"/>
                </a:lnTo>
                <a:lnTo>
                  <a:pt x="3470" y="5592"/>
                </a:lnTo>
                <a:lnTo>
                  <a:pt x="3470" y="5197"/>
                </a:lnTo>
                <a:cubicBezTo>
                  <a:pt x="3470" y="5006"/>
                  <a:pt x="3238" y="4850"/>
                  <a:pt x="2952" y="4850"/>
                </a:cubicBezTo>
                <a:lnTo>
                  <a:pt x="575" y="4850"/>
                </a:lnTo>
                <a:cubicBezTo>
                  <a:pt x="289" y="4850"/>
                  <a:pt x="57" y="5006"/>
                  <a:pt x="57" y="5197"/>
                </a:cubicBezTo>
                <a:lnTo>
                  <a:pt x="57" y="9364"/>
                </a:lnTo>
                <a:cubicBezTo>
                  <a:pt x="57" y="9530"/>
                  <a:pt x="233" y="9669"/>
                  <a:pt x="464" y="9703"/>
                </a:cubicBezTo>
                <a:lnTo>
                  <a:pt x="464" y="10395"/>
                </a:lnTo>
                <a:cubicBezTo>
                  <a:pt x="233" y="10429"/>
                  <a:pt x="57" y="10568"/>
                  <a:pt x="57" y="10734"/>
                </a:cubicBezTo>
                <a:lnTo>
                  <a:pt x="57" y="13326"/>
                </a:lnTo>
                <a:cubicBezTo>
                  <a:pt x="57" y="13518"/>
                  <a:pt x="290" y="13672"/>
                  <a:pt x="575" y="13672"/>
                </a:cubicBezTo>
                <a:lnTo>
                  <a:pt x="771" y="13672"/>
                </a:lnTo>
                <a:lnTo>
                  <a:pt x="117" y="14205"/>
                </a:lnTo>
                <a:cubicBezTo>
                  <a:pt x="10" y="14293"/>
                  <a:pt x="-27" y="14412"/>
                  <a:pt x="19" y="14521"/>
                </a:cubicBezTo>
                <a:lnTo>
                  <a:pt x="480" y="15614"/>
                </a:lnTo>
                <a:cubicBezTo>
                  <a:pt x="506" y="15676"/>
                  <a:pt x="590" y="15719"/>
                  <a:pt x="686" y="15719"/>
                </a:cubicBezTo>
                <a:lnTo>
                  <a:pt x="1020" y="15719"/>
                </a:lnTo>
                <a:cubicBezTo>
                  <a:pt x="1138" y="15719"/>
                  <a:pt x="1234" y="15655"/>
                  <a:pt x="1234" y="15576"/>
                </a:cubicBezTo>
                <a:lnTo>
                  <a:pt x="1234" y="14788"/>
                </a:lnTo>
                <a:cubicBezTo>
                  <a:pt x="1234" y="14591"/>
                  <a:pt x="1472" y="14431"/>
                  <a:pt x="1765" y="14431"/>
                </a:cubicBezTo>
                <a:cubicBezTo>
                  <a:pt x="2058" y="14431"/>
                  <a:pt x="2293" y="14591"/>
                  <a:pt x="2293" y="14788"/>
                </a:cubicBezTo>
                <a:lnTo>
                  <a:pt x="2293" y="15576"/>
                </a:lnTo>
                <a:cubicBezTo>
                  <a:pt x="2293" y="15655"/>
                  <a:pt x="2389" y="15719"/>
                  <a:pt x="2507" y="15719"/>
                </a:cubicBezTo>
                <a:lnTo>
                  <a:pt x="2842" y="15719"/>
                </a:lnTo>
                <a:cubicBezTo>
                  <a:pt x="2937" y="15719"/>
                  <a:pt x="3022" y="15676"/>
                  <a:pt x="3048" y="15614"/>
                </a:cubicBezTo>
                <a:lnTo>
                  <a:pt x="3508" y="14521"/>
                </a:lnTo>
                <a:cubicBezTo>
                  <a:pt x="3554" y="14412"/>
                  <a:pt x="3518" y="14293"/>
                  <a:pt x="3410" y="14205"/>
                </a:cubicBezTo>
                <a:lnTo>
                  <a:pt x="2756" y="13672"/>
                </a:lnTo>
                <a:lnTo>
                  <a:pt x="2952" y="13672"/>
                </a:lnTo>
                <a:cubicBezTo>
                  <a:pt x="3238" y="13672"/>
                  <a:pt x="3470" y="13518"/>
                  <a:pt x="3470" y="13326"/>
                </a:cubicBezTo>
                <a:lnTo>
                  <a:pt x="3470" y="10734"/>
                </a:lnTo>
                <a:cubicBezTo>
                  <a:pt x="3470" y="10568"/>
                  <a:pt x="3297" y="10429"/>
                  <a:pt x="3065" y="10395"/>
                </a:cubicBezTo>
                <a:lnTo>
                  <a:pt x="3065" y="9703"/>
                </a:lnTo>
                <a:cubicBezTo>
                  <a:pt x="3297" y="9669"/>
                  <a:pt x="3470" y="9530"/>
                  <a:pt x="3470" y="9364"/>
                </a:cubicBezTo>
                <a:lnTo>
                  <a:pt x="3470" y="7843"/>
                </a:lnTo>
                <a:lnTo>
                  <a:pt x="4102" y="7843"/>
                </a:lnTo>
                <a:lnTo>
                  <a:pt x="4102" y="13265"/>
                </a:lnTo>
                <a:cubicBezTo>
                  <a:pt x="4102" y="13490"/>
                  <a:pt x="4373" y="13672"/>
                  <a:pt x="4708" y="13672"/>
                </a:cubicBezTo>
                <a:lnTo>
                  <a:pt x="5367" y="13672"/>
                </a:lnTo>
                <a:lnTo>
                  <a:pt x="5367" y="19636"/>
                </a:lnTo>
                <a:cubicBezTo>
                  <a:pt x="5367" y="19764"/>
                  <a:pt x="5302" y="19890"/>
                  <a:pt x="5186" y="19992"/>
                </a:cubicBezTo>
                <a:lnTo>
                  <a:pt x="4326" y="20751"/>
                </a:lnTo>
                <a:cubicBezTo>
                  <a:pt x="4210" y="20853"/>
                  <a:pt x="4145" y="20979"/>
                  <a:pt x="4145" y="21107"/>
                </a:cubicBezTo>
                <a:lnTo>
                  <a:pt x="4145" y="21327"/>
                </a:lnTo>
                <a:cubicBezTo>
                  <a:pt x="4145" y="21477"/>
                  <a:pt x="4328" y="21600"/>
                  <a:pt x="4552" y="21600"/>
                </a:cubicBezTo>
                <a:lnTo>
                  <a:pt x="9040" y="21600"/>
                </a:lnTo>
                <a:cubicBezTo>
                  <a:pt x="9264" y="21600"/>
                  <a:pt x="9447" y="21477"/>
                  <a:pt x="9447" y="21327"/>
                </a:cubicBezTo>
                <a:lnTo>
                  <a:pt x="9447" y="13672"/>
                </a:lnTo>
                <a:lnTo>
                  <a:pt x="12099" y="13672"/>
                </a:lnTo>
                <a:lnTo>
                  <a:pt x="12099" y="21327"/>
                </a:lnTo>
                <a:cubicBezTo>
                  <a:pt x="12099" y="21477"/>
                  <a:pt x="12282" y="21600"/>
                  <a:pt x="12506" y="21600"/>
                </a:cubicBezTo>
                <a:lnTo>
                  <a:pt x="16994" y="21600"/>
                </a:lnTo>
                <a:cubicBezTo>
                  <a:pt x="17218" y="21600"/>
                  <a:pt x="17399" y="21477"/>
                  <a:pt x="17399" y="21327"/>
                </a:cubicBezTo>
                <a:lnTo>
                  <a:pt x="17399" y="21107"/>
                </a:lnTo>
                <a:cubicBezTo>
                  <a:pt x="17399" y="20979"/>
                  <a:pt x="17336" y="20853"/>
                  <a:pt x="17220" y="20751"/>
                </a:cubicBezTo>
                <a:lnTo>
                  <a:pt x="16357" y="19992"/>
                </a:lnTo>
                <a:cubicBezTo>
                  <a:pt x="16241" y="19890"/>
                  <a:pt x="16179" y="19764"/>
                  <a:pt x="16179" y="19636"/>
                </a:cubicBezTo>
                <a:lnTo>
                  <a:pt x="16179" y="13672"/>
                </a:lnTo>
                <a:lnTo>
                  <a:pt x="16838" y="13672"/>
                </a:lnTo>
                <a:cubicBezTo>
                  <a:pt x="17173" y="13672"/>
                  <a:pt x="17444" y="13490"/>
                  <a:pt x="17444" y="13265"/>
                </a:cubicBezTo>
                <a:lnTo>
                  <a:pt x="17444" y="7843"/>
                </a:lnTo>
                <a:lnTo>
                  <a:pt x="18075" y="7843"/>
                </a:lnTo>
                <a:lnTo>
                  <a:pt x="18075" y="9364"/>
                </a:lnTo>
                <a:cubicBezTo>
                  <a:pt x="18075" y="9530"/>
                  <a:pt x="18249" y="9669"/>
                  <a:pt x="18480" y="9703"/>
                </a:cubicBezTo>
                <a:lnTo>
                  <a:pt x="18480" y="10395"/>
                </a:lnTo>
                <a:cubicBezTo>
                  <a:pt x="18249" y="10429"/>
                  <a:pt x="18075" y="10568"/>
                  <a:pt x="18075" y="10734"/>
                </a:cubicBezTo>
                <a:lnTo>
                  <a:pt x="18075" y="13326"/>
                </a:lnTo>
                <a:cubicBezTo>
                  <a:pt x="18075" y="13518"/>
                  <a:pt x="18308" y="13672"/>
                  <a:pt x="18594" y="13672"/>
                </a:cubicBezTo>
                <a:lnTo>
                  <a:pt x="18790" y="13672"/>
                </a:lnTo>
                <a:lnTo>
                  <a:pt x="18136" y="14205"/>
                </a:lnTo>
                <a:cubicBezTo>
                  <a:pt x="18028" y="14293"/>
                  <a:pt x="17991" y="14412"/>
                  <a:pt x="18038" y="14521"/>
                </a:cubicBezTo>
                <a:lnTo>
                  <a:pt x="18498" y="15614"/>
                </a:lnTo>
                <a:cubicBezTo>
                  <a:pt x="18524" y="15676"/>
                  <a:pt x="18609" y="15719"/>
                  <a:pt x="18704" y="15719"/>
                </a:cubicBezTo>
                <a:lnTo>
                  <a:pt x="19039" y="15719"/>
                </a:lnTo>
                <a:cubicBezTo>
                  <a:pt x="19157" y="15719"/>
                  <a:pt x="19250" y="15655"/>
                  <a:pt x="19250" y="15576"/>
                </a:cubicBezTo>
                <a:lnTo>
                  <a:pt x="19250" y="14788"/>
                </a:lnTo>
                <a:cubicBezTo>
                  <a:pt x="19250" y="14591"/>
                  <a:pt x="19488" y="14431"/>
                  <a:pt x="19781" y="14431"/>
                </a:cubicBezTo>
                <a:cubicBezTo>
                  <a:pt x="20074" y="14431"/>
                  <a:pt x="20312" y="14591"/>
                  <a:pt x="20312" y="14788"/>
                </a:cubicBezTo>
                <a:lnTo>
                  <a:pt x="20312" y="15576"/>
                </a:lnTo>
                <a:cubicBezTo>
                  <a:pt x="20312" y="15655"/>
                  <a:pt x="20408" y="15719"/>
                  <a:pt x="20525" y="15719"/>
                </a:cubicBezTo>
                <a:lnTo>
                  <a:pt x="20860" y="15719"/>
                </a:lnTo>
                <a:cubicBezTo>
                  <a:pt x="20955" y="15719"/>
                  <a:pt x="21038" y="15676"/>
                  <a:pt x="21064" y="15614"/>
                </a:cubicBezTo>
                <a:lnTo>
                  <a:pt x="21527" y="14521"/>
                </a:lnTo>
                <a:cubicBezTo>
                  <a:pt x="21573" y="14412"/>
                  <a:pt x="21536" y="14293"/>
                  <a:pt x="21429" y="14205"/>
                </a:cubicBezTo>
                <a:lnTo>
                  <a:pt x="20775" y="13672"/>
                </a:lnTo>
                <a:lnTo>
                  <a:pt x="20971" y="13672"/>
                </a:lnTo>
                <a:cubicBezTo>
                  <a:pt x="21256" y="13672"/>
                  <a:pt x="21489" y="13518"/>
                  <a:pt x="21489" y="13326"/>
                </a:cubicBezTo>
                <a:lnTo>
                  <a:pt x="21489" y="10734"/>
                </a:lnTo>
                <a:cubicBezTo>
                  <a:pt x="21489" y="10568"/>
                  <a:pt x="21313" y="10429"/>
                  <a:pt x="21081" y="10395"/>
                </a:cubicBezTo>
                <a:lnTo>
                  <a:pt x="21081" y="9703"/>
                </a:lnTo>
                <a:cubicBezTo>
                  <a:pt x="21313" y="9669"/>
                  <a:pt x="21489" y="9530"/>
                  <a:pt x="21489" y="9364"/>
                </a:cubicBezTo>
                <a:lnTo>
                  <a:pt x="21489" y="5197"/>
                </a:lnTo>
                <a:cubicBezTo>
                  <a:pt x="21489" y="5006"/>
                  <a:pt x="21256" y="4850"/>
                  <a:pt x="20971" y="4850"/>
                </a:cubicBezTo>
                <a:lnTo>
                  <a:pt x="18594" y="4850"/>
                </a:lnTo>
                <a:cubicBezTo>
                  <a:pt x="18308" y="4850"/>
                  <a:pt x="18075" y="5006"/>
                  <a:pt x="18075" y="5197"/>
                </a:cubicBezTo>
                <a:lnTo>
                  <a:pt x="18075" y="5592"/>
                </a:lnTo>
                <a:lnTo>
                  <a:pt x="17444" y="5592"/>
                </a:lnTo>
                <a:lnTo>
                  <a:pt x="17444" y="4455"/>
                </a:lnTo>
                <a:cubicBezTo>
                  <a:pt x="17444" y="4230"/>
                  <a:pt x="17173" y="4048"/>
                  <a:pt x="16838" y="4048"/>
                </a:cubicBezTo>
                <a:lnTo>
                  <a:pt x="14503" y="4048"/>
                </a:lnTo>
                <a:lnTo>
                  <a:pt x="14503" y="2779"/>
                </a:lnTo>
                <a:cubicBezTo>
                  <a:pt x="14503" y="2688"/>
                  <a:pt x="14614" y="2614"/>
                  <a:pt x="14750" y="2614"/>
                </a:cubicBezTo>
                <a:lnTo>
                  <a:pt x="15102" y="2614"/>
                </a:lnTo>
                <a:cubicBezTo>
                  <a:pt x="15238" y="2614"/>
                  <a:pt x="15349" y="2541"/>
                  <a:pt x="15349" y="2450"/>
                </a:cubicBezTo>
                <a:lnTo>
                  <a:pt x="15349" y="1600"/>
                </a:lnTo>
                <a:cubicBezTo>
                  <a:pt x="15349" y="1509"/>
                  <a:pt x="15238" y="1434"/>
                  <a:pt x="15102" y="1434"/>
                </a:cubicBezTo>
                <a:lnTo>
                  <a:pt x="14750" y="1434"/>
                </a:lnTo>
                <a:cubicBezTo>
                  <a:pt x="14614" y="1434"/>
                  <a:pt x="14503" y="1360"/>
                  <a:pt x="14503" y="1269"/>
                </a:cubicBezTo>
                <a:lnTo>
                  <a:pt x="14503" y="398"/>
                </a:lnTo>
                <a:cubicBezTo>
                  <a:pt x="14503" y="178"/>
                  <a:pt x="14238" y="0"/>
                  <a:pt x="13910" y="0"/>
                </a:cubicBezTo>
                <a:lnTo>
                  <a:pt x="7636" y="0"/>
                </a:lnTo>
                <a:close/>
                <a:moveTo>
                  <a:pt x="9228" y="1434"/>
                </a:moveTo>
                <a:cubicBezTo>
                  <a:pt x="9713" y="1434"/>
                  <a:pt x="10106" y="1700"/>
                  <a:pt x="10106" y="2025"/>
                </a:cubicBezTo>
                <a:cubicBezTo>
                  <a:pt x="10106" y="2350"/>
                  <a:pt x="9713" y="2614"/>
                  <a:pt x="9228" y="2614"/>
                </a:cubicBezTo>
                <a:cubicBezTo>
                  <a:pt x="8743" y="2614"/>
                  <a:pt x="8351" y="2350"/>
                  <a:pt x="8351" y="2025"/>
                </a:cubicBezTo>
                <a:cubicBezTo>
                  <a:pt x="8351" y="1700"/>
                  <a:pt x="8743" y="1434"/>
                  <a:pt x="9228" y="1434"/>
                </a:cubicBezTo>
                <a:close/>
                <a:moveTo>
                  <a:pt x="12317" y="1434"/>
                </a:moveTo>
                <a:cubicBezTo>
                  <a:pt x="12802" y="1434"/>
                  <a:pt x="13195" y="1700"/>
                  <a:pt x="13195" y="2025"/>
                </a:cubicBezTo>
                <a:cubicBezTo>
                  <a:pt x="13195" y="2350"/>
                  <a:pt x="12802" y="2614"/>
                  <a:pt x="12317" y="2614"/>
                </a:cubicBezTo>
                <a:cubicBezTo>
                  <a:pt x="11832" y="2614"/>
                  <a:pt x="11440" y="2350"/>
                  <a:pt x="11440" y="2025"/>
                </a:cubicBezTo>
                <a:cubicBezTo>
                  <a:pt x="11440" y="1700"/>
                  <a:pt x="11832" y="1434"/>
                  <a:pt x="12317" y="1434"/>
                </a:cubicBezTo>
                <a:close/>
                <a:moveTo>
                  <a:pt x="8091" y="5474"/>
                </a:moveTo>
                <a:lnTo>
                  <a:pt x="13454" y="5474"/>
                </a:lnTo>
                <a:lnTo>
                  <a:pt x="13454" y="7795"/>
                </a:lnTo>
                <a:lnTo>
                  <a:pt x="8091" y="7795"/>
                </a:lnTo>
                <a:lnTo>
                  <a:pt x="8091" y="5474"/>
                </a:lnTo>
                <a:close/>
                <a:moveTo>
                  <a:pt x="8688" y="8716"/>
                </a:moveTo>
                <a:cubicBezTo>
                  <a:pt x="9016" y="8716"/>
                  <a:pt x="9281" y="8895"/>
                  <a:pt x="9281" y="9116"/>
                </a:cubicBezTo>
                <a:cubicBezTo>
                  <a:pt x="9281" y="9336"/>
                  <a:pt x="9016" y="9514"/>
                  <a:pt x="8688" y="9514"/>
                </a:cubicBezTo>
                <a:cubicBezTo>
                  <a:pt x="8359" y="9514"/>
                  <a:pt x="8091" y="9336"/>
                  <a:pt x="8091" y="9116"/>
                </a:cubicBezTo>
                <a:cubicBezTo>
                  <a:pt x="8091" y="8895"/>
                  <a:pt x="8359" y="8716"/>
                  <a:pt x="8688" y="8716"/>
                </a:cubicBezTo>
                <a:close/>
                <a:moveTo>
                  <a:pt x="10773" y="8716"/>
                </a:moveTo>
                <a:cubicBezTo>
                  <a:pt x="11102" y="8716"/>
                  <a:pt x="11369" y="8895"/>
                  <a:pt x="11369" y="9116"/>
                </a:cubicBezTo>
                <a:cubicBezTo>
                  <a:pt x="11369" y="9336"/>
                  <a:pt x="11102" y="9514"/>
                  <a:pt x="10773" y="9514"/>
                </a:cubicBezTo>
                <a:cubicBezTo>
                  <a:pt x="10444" y="9514"/>
                  <a:pt x="10177" y="9336"/>
                  <a:pt x="10177" y="9116"/>
                </a:cubicBezTo>
                <a:cubicBezTo>
                  <a:pt x="10177" y="8895"/>
                  <a:pt x="10444" y="8716"/>
                  <a:pt x="10773" y="8716"/>
                </a:cubicBezTo>
                <a:close/>
                <a:moveTo>
                  <a:pt x="12858" y="8716"/>
                </a:moveTo>
                <a:cubicBezTo>
                  <a:pt x="13187" y="8716"/>
                  <a:pt x="13454" y="8895"/>
                  <a:pt x="13454" y="9116"/>
                </a:cubicBezTo>
                <a:cubicBezTo>
                  <a:pt x="13454" y="9336"/>
                  <a:pt x="13187" y="9514"/>
                  <a:pt x="12858" y="9514"/>
                </a:cubicBezTo>
                <a:cubicBezTo>
                  <a:pt x="12530" y="9514"/>
                  <a:pt x="12265" y="9336"/>
                  <a:pt x="12265" y="9116"/>
                </a:cubicBezTo>
                <a:cubicBezTo>
                  <a:pt x="12265" y="8895"/>
                  <a:pt x="12530" y="8716"/>
                  <a:pt x="12858" y="8716"/>
                </a:cubicBezTo>
                <a:close/>
                <a:moveTo>
                  <a:pt x="10773" y="10277"/>
                </a:moveTo>
                <a:cubicBezTo>
                  <a:pt x="11801" y="10277"/>
                  <a:pt x="12768" y="10545"/>
                  <a:pt x="13495" y="11033"/>
                </a:cubicBezTo>
                <a:lnTo>
                  <a:pt x="11917" y="12093"/>
                </a:lnTo>
                <a:cubicBezTo>
                  <a:pt x="11612" y="11888"/>
                  <a:pt x="11205" y="11774"/>
                  <a:pt x="10773" y="11774"/>
                </a:cubicBezTo>
                <a:cubicBezTo>
                  <a:pt x="10341" y="11774"/>
                  <a:pt x="9934" y="11888"/>
                  <a:pt x="9628" y="12093"/>
                </a:cubicBezTo>
                <a:lnTo>
                  <a:pt x="8051" y="11033"/>
                </a:lnTo>
                <a:cubicBezTo>
                  <a:pt x="8778" y="10545"/>
                  <a:pt x="9745" y="10277"/>
                  <a:pt x="10773" y="1027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67" name="Head"/>
          <p:cNvSpPr/>
          <p:nvPr/>
        </p:nvSpPr>
        <p:spPr>
          <a:xfrm>
            <a:off x="745028" y="4432527"/>
            <a:ext cx="1147354" cy="1372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9154" y="0"/>
                </a:moveTo>
                <a:cubicBezTo>
                  <a:pt x="3064" y="0"/>
                  <a:pt x="0" y="3297"/>
                  <a:pt x="0" y="7252"/>
                </a:cubicBezTo>
                <a:cubicBezTo>
                  <a:pt x="0" y="11207"/>
                  <a:pt x="2755" y="14261"/>
                  <a:pt x="3263" y="17024"/>
                </a:cubicBezTo>
                <a:cubicBezTo>
                  <a:pt x="3772" y="19786"/>
                  <a:pt x="1428" y="21600"/>
                  <a:pt x="1428" y="21600"/>
                </a:cubicBezTo>
                <a:lnTo>
                  <a:pt x="13269" y="21600"/>
                </a:lnTo>
                <a:cubicBezTo>
                  <a:pt x="14015" y="18211"/>
                  <a:pt x="15444" y="18832"/>
                  <a:pt x="16687" y="18799"/>
                </a:cubicBezTo>
                <a:cubicBezTo>
                  <a:pt x="17929" y="18767"/>
                  <a:pt x="19467" y="18460"/>
                  <a:pt x="19210" y="17068"/>
                </a:cubicBezTo>
                <a:cubicBezTo>
                  <a:pt x="19036" y="16134"/>
                  <a:pt x="19250" y="15837"/>
                  <a:pt x="19675" y="15341"/>
                </a:cubicBezTo>
                <a:cubicBezTo>
                  <a:pt x="20100" y="14844"/>
                  <a:pt x="19256" y="14402"/>
                  <a:pt x="19256" y="14402"/>
                </a:cubicBezTo>
                <a:lnTo>
                  <a:pt x="19745" y="14169"/>
                </a:lnTo>
                <a:cubicBezTo>
                  <a:pt x="19977" y="14061"/>
                  <a:pt x="20093" y="13835"/>
                  <a:pt x="20035" y="13619"/>
                </a:cubicBezTo>
                <a:cubicBezTo>
                  <a:pt x="20009" y="13533"/>
                  <a:pt x="19982" y="13430"/>
                  <a:pt x="19950" y="13301"/>
                </a:cubicBezTo>
                <a:cubicBezTo>
                  <a:pt x="19847" y="12874"/>
                  <a:pt x="20073" y="12503"/>
                  <a:pt x="20497" y="12373"/>
                </a:cubicBezTo>
                <a:cubicBezTo>
                  <a:pt x="20877" y="12260"/>
                  <a:pt x="21149" y="12098"/>
                  <a:pt x="21342" y="11942"/>
                </a:cubicBezTo>
                <a:cubicBezTo>
                  <a:pt x="21600" y="11737"/>
                  <a:pt x="21600" y="11374"/>
                  <a:pt x="21407" y="11120"/>
                </a:cubicBezTo>
                <a:cubicBezTo>
                  <a:pt x="20705" y="10192"/>
                  <a:pt x="19983" y="9173"/>
                  <a:pt x="19487" y="8520"/>
                </a:cubicBezTo>
                <a:cubicBezTo>
                  <a:pt x="18754" y="7554"/>
                  <a:pt x="19939" y="7036"/>
                  <a:pt x="19572" y="5994"/>
                </a:cubicBezTo>
                <a:cubicBezTo>
                  <a:pt x="18658" y="2406"/>
                  <a:pt x="15959" y="0"/>
                  <a:pt x="9154" y="0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68" name="Rectangle"/>
          <p:cNvSpPr/>
          <p:nvPr/>
        </p:nvSpPr>
        <p:spPr>
          <a:xfrm>
            <a:off x="3757105" y="2013640"/>
            <a:ext cx="2235201" cy="473671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69" name="Rectangle"/>
          <p:cNvSpPr/>
          <p:nvPr/>
        </p:nvSpPr>
        <p:spPr>
          <a:xfrm>
            <a:off x="3757105" y="2508940"/>
            <a:ext cx="2235201" cy="4736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70" name="Rectangle"/>
          <p:cNvSpPr/>
          <p:nvPr/>
        </p:nvSpPr>
        <p:spPr>
          <a:xfrm>
            <a:off x="3757105" y="3004240"/>
            <a:ext cx="2235201" cy="4736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71" name="Rectangle"/>
          <p:cNvSpPr/>
          <p:nvPr/>
        </p:nvSpPr>
        <p:spPr>
          <a:xfrm>
            <a:off x="3757105" y="3499540"/>
            <a:ext cx="2235201" cy="473671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72" name="Rectangle"/>
          <p:cNvSpPr/>
          <p:nvPr/>
        </p:nvSpPr>
        <p:spPr>
          <a:xfrm>
            <a:off x="3757105" y="3994840"/>
            <a:ext cx="2235201" cy="473671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73" name="Rectangle"/>
          <p:cNvSpPr/>
          <p:nvPr/>
        </p:nvSpPr>
        <p:spPr>
          <a:xfrm>
            <a:off x="3757105" y="4490140"/>
            <a:ext cx="2235201" cy="4736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74" name="Rectangle"/>
          <p:cNvSpPr/>
          <p:nvPr/>
        </p:nvSpPr>
        <p:spPr>
          <a:xfrm>
            <a:off x="3757105" y="4985440"/>
            <a:ext cx="2235201" cy="473671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75" name="Line"/>
          <p:cNvSpPr/>
          <p:nvPr/>
        </p:nvSpPr>
        <p:spPr>
          <a:xfrm>
            <a:off x="2152349" y="2521640"/>
            <a:ext cx="1570683" cy="2032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76" name="Line"/>
          <p:cNvSpPr/>
          <p:nvPr/>
        </p:nvSpPr>
        <p:spPr>
          <a:xfrm>
            <a:off x="2152349" y="2775640"/>
            <a:ext cx="1528565" cy="41562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77" name="Line"/>
          <p:cNvSpPr/>
          <p:nvPr/>
        </p:nvSpPr>
        <p:spPr>
          <a:xfrm>
            <a:off x="2152349" y="3156640"/>
            <a:ext cx="1575496" cy="15202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78" name="Line"/>
          <p:cNvSpPr/>
          <p:nvPr/>
        </p:nvSpPr>
        <p:spPr>
          <a:xfrm>
            <a:off x="2190697" y="5138733"/>
            <a:ext cx="1537148" cy="1731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79" name="Line"/>
          <p:cNvSpPr/>
          <p:nvPr/>
        </p:nvSpPr>
        <p:spPr>
          <a:xfrm flipV="1">
            <a:off x="2190697" y="4208408"/>
            <a:ext cx="1525043" cy="6763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0" name="Line"/>
          <p:cNvSpPr/>
          <p:nvPr/>
        </p:nvSpPr>
        <p:spPr>
          <a:xfrm flipV="1">
            <a:off x="2190697" y="3775318"/>
            <a:ext cx="1527920" cy="8554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1" name="Line"/>
          <p:cNvSpPr/>
          <p:nvPr/>
        </p:nvSpPr>
        <p:spPr>
          <a:xfrm flipV="1">
            <a:off x="2190697" y="2226017"/>
            <a:ext cx="1513980" cy="215071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2" name="Line"/>
          <p:cNvSpPr/>
          <p:nvPr/>
        </p:nvSpPr>
        <p:spPr>
          <a:xfrm flipV="1">
            <a:off x="4328605" y="1831724"/>
            <a:ext cx="1" cy="3809303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3" name="Line"/>
          <p:cNvSpPr/>
          <p:nvPr/>
        </p:nvSpPr>
        <p:spPr>
          <a:xfrm flipV="1">
            <a:off x="4836605" y="1831724"/>
            <a:ext cx="1" cy="3809303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4" name="Bot Detector and Filter"/>
          <p:cNvSpPr/>
          <p:nvPr/>
        </p:nvSpPr>
        <p:spPr>
          <a:xfrm>
            <a:off x="7638964" y="3200400"/>
            <a:ext cx="1978572" cy="1270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Bot Detector and Filter</a:t>
            </a:r>
          </a:p>
        </p:txBody>
      </p:sp>
      <p:sp>
        <p:nvSpPr>
          <p:cNvPr id="1185" name="Arrow"/>
          <p:cNvSpPr/>
          <p:nvPr/>
        </p:nvSpPr>
        <p:spPr>
          <a:xfrm>
            <a:off x="6180634" y="32004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6" name="Arrow"/>
          <p:cNvSpPr/>
          <p:nvPr/>
        </p:nvSpPr>
        <p:spPr>
          <a:xfrm rot="5400000">
            <a:off x="7993250" y="4587275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7" name="Rectangle"/>
          <p:cNvSpPr/>
          <p:nvPr/>
        </p:nvSpPr>
        <p:spPr>
          <a:xfrm>
            <a:off x="7510650" y="5861740"/>
            <a:ext cx="2235201" cy="473671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8" name="Rectangle"/>
          <p:cNvSpPr/>
          <p:nvPr/>
        </p:nvSpPr>
        <p:spPr>
          <a:xfrm>
            <a:off x="7510650" y="6357040"/>
            <a:ext cx="2235201" cy="473671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89" name="Rectangle"/>
          <p:cNvSpPr/>
          <p:nvPr/>
        </p:nvSpPr>
        <p:spPr>
          <a:xfrm>
            <a:off x="7510650" y="6852339"/>
            <a:ext cx="2235201" cy="473672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90" name="Rectangle"/>
          <p:cNvSpPr/>
          <p:nvPr/>
        </p:nvSpPr>
        <p:spPr>
          <a:xfrm>
            <a:off x="7510650" y="7347639"/>
            <a:ext cx="2235201" cy="4736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91" name="Rectangle"/>
          <p:cNvSpPr/>
          <p:nvPr/>
        </p:nvSpPr>
        <p:spPr>
          <a:xfrm>
            <a:off x="7510650" y="7842939"/>
            <a:ext cx="2235201" cy="473672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92" name="Line"/>
          <p:cNvSpPr/>
          <p:nvPr/>
        </p:nvSpPr>
        <p:spPr>
          <a:xfrm flipV="1">
            <a:off x="8082149" y="5739226"/>
            <a:ext cx="1" cy="275930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93" name="Line"/>
          <p:cNvSpPr/>
          <p:nvPr/>
        </p:nvSpPr>
        <p:spPr>
          <a:xfrm flipV="1">
            <a:off x="8590149" y="5893368"/>
            <a:ext cx="1" cy="2605159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94" name="Arrow"/>
          <p:cNvSpPr/>
          <p:nvPr/>
        </p:nvSpPr>
        <p:spPr>
          <a:xfrm>
            <a:off x="9783950" y="6560947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95" name="click-through…"/>
          <p:cNvSpPr txBox="1"/>
          <p:nvPr/>
        </p:nvSpPr>
        <p:spPr>
          <a:xfrm>
            <a:off x="11092437" y="6789547"/>
            <a:ext cx="164559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click-through</a:t>
            </a:r>
          </a:p>
          <a:p>
            <a:r>
              <a:t>rate (CTR)</a:t>
            </a:r>
          </a:p>
        </p:txBody>
      </p:sp>
      <p:sp>
        <p:nvSpPr>
          <p:cNvPr id="1196" name="&gt;half of all Bing traffic is from unauthorized bots!"/>
          <p:cNvSpPr txBox="1"/>
          <p:nvPr/>
        </p:nvSpPr>
        <p:spPr>
          <a:xfrm>
            <a:off x="1827907" y="7178075"/>
            <a:ext cx="342676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&gt;half of all Bing traffic is from unauthorized bots!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Lecture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What should we actually change in Version B?</a:t>
            </a:r>
            <a:endParaRPr dirty="0"/>
          </a:p>
        </p:txBody>
      </p:sp>
      <p:sp>
        <p:nvSpPr>
          <p:cNvPr id="1199" name="users/requests"/>
          <p:cNvSpPr txBox="1"/>
          <p:nvPr/>
        </p:nvSpPr>
        <p:spPr>
          <a:xfrm>
            <a:off x="604965" y="4940300"/>
            <a:ext cx="226003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users/requests</a:t>
            </a:r>
          </a:p>
        </p:txBody>
      </p:sp>
      <p:sp>
        <p:nvSpPr>
          <p:cNvPr id="1200" name="Version A"/>
          <p:cNvSpPr/>
          <p:nvPr/>
        </p:nvSpPr>
        <p:spPr>
          <a:xfrm>
            <a:off x="4173404" y="2501900"/>
            <a:ext cx="2438351" cy="1054497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Version A</a:t>
            </a:r>
          </a:p>
        </p:txBody>
      </p:sp>
      <p:sp>
        <p:nvSpPr>
          <p:cNvPr id="1201" name="Version B"/>
          <p:cNvSpPr/>
          <p:nvPr/>
        </p:nvSpPr>
        <p:spPr>
          <a:xfrm>
            <a:off x="4173404" y="6045200"/>
            <a:ext cx="2438351" cy="1054497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Version B</a:t>
            </a:r>
          </a:p>
        </p:txBody>
      </p:sp>
      <p:sp>
        <p:nvSpPr>
          <p:cNvPr id="1202" name="Line"/>
          <p:cNvSpPr/>
          <p:nvPr/>
        </p:nvSpPr>
        <p:spPr>
          <a:xfrm flipV="1">
            <a:off x="1455579" y="3217465"/>
            <a:ext cx="2650333" cy="16593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03" name="Line"/>
          <p:cNvSpPr/>
          <p:nvPr/>
        </p:nvSpPr>
        <p:spPr>
          <a:xfrm>
            <a:off x="1455579" y="5638800"/>
            <a:ext cx="2647566" cy="8705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04" name="50%"/>
          <p:cNvSpPr txBox="1"/>
          <p:nvPr/>
        </p:nvSpPr>
        <p:spPr>
          <a:xfrm>
            <a:off x="2461413" y="3328040"/>
            <a:ext cx="6319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50%</a:t>
            </a:r>
          </a:p>
        </p:txBody>
      </p:sp>
      <p:sp>
        <p:nvSpPr>
          <p:cNvPr id="1205" name="50%"/>
          <p:cNvSpPr txBox="1"/>
          <p:nvPr/>
        </p:nvSpPr>
        <p:spPr>
          <a:xfrm>
            <a:off x="2461413" y="6249040"/>
            <a:ext cx="6319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50%</a:t>
            </a:r>
          </a:p>
        </p:txBody>
      </p:sp>
      <p:sp>
        <p:nvSpPr>
          <p:cNvPr id="1206" name="metrics"/>
          <p:cNvSpPr/>
          <p:nvPr/>
        </p:nvSpPr>
        <p:spPr>
          <a:xfrm>
            <a:off x="7856404" y="2501900"/>
            <a:ext cx="1318073" cy="10544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metrics</a:t>
            </a:r>
          </a:p>
        </p:txBody>
      </p:sp>
      <p:sp>
        <p:nvSpPr>
          <p:cNvPr id="1207" name="metrics"/>
          <p:cNvSpPr/>
          <p:nvPr/>
        </p:nvSpPr>
        <p:spPr>
          <a:xfrm>
            <a:off x="7856404" y="6045200"/>
            <a:ext cx="1318073" cy="10544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metrics</a:t>
            </a:r>
          </a:p>
        </p:txBody>
      </p:sp>
      <p:sp>
        <p:nvSpPr>
          <p:cNvPr id="1208" name="compare"/>
          <p:cNvSpPr/>
          <p:nvPr/>
        </p:nvSpPr>
        <p:spPr>
          <a:xfrm>
            <a:off x="9228004" y="4311650"/>
            <a:ext cx="1318073" cy="105449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compare</a:t>
            </a:r>
          </a:p>
        </p:txBody>
      </p:sp>
      <p:sp>
        <p:nvSpPr>
          <p:cNvPr id="1209" name="Line"/>
          <p:cNvSpPr/>
          <p:nvPr/>
        </p:nvSpPr>
        <p:spPr>
          <a:xfrm>
            <a:off x="6685988" y="3048000"/>
            <a:ext cx="109618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10" name="Line"/>
          <p:cNvSpPr/>
          <p:nvPr/>
        </p:nvSpPr>
        <p:spPr>
          <a:xfrm>
            <a:off x="6685988" y="6604000"/>
            <a:ext cx="109618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11" name="Line"/>
          <p:cNvSpPr/>
          <p:nvPr/>
        </p:nvSpPr>
        <p:spPr>
          <a:xfrm flipV="1">
            <a:off x="8832287" y="5440064"/>
            <a:ext cx="467535" cy="5035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12" name="Line"/>
          <p:cNvSpPr/>
          <p:nvPr/>
        </p:nvSpPr>
        <p:spPr>
          <a:xfrm>
            <a:off x="8832287" y="3657599"/>
            <a:ext cx="485889" cy="5743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13" name="control…"/>
          <p:cNvSpPr txBox="1"/>
          <p:nvPr/>
        </p:nvSpPr>
        <p:spPr>
          <a:xfrm>
            <a:off x="4252705" y="3534287"/>
            <a:ext cx="227975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control</a:t>
            </a:r>
          </a:p>
          <a:p>
            <a:r>
              <a:t>(previous version)</a:t>
            </a:r>
          </a:p>
        </p:txBody>
      </p:sp>
      <p:sp>
        <p:nvSpPr>
          <p:cNvPr id="1214" name="treatment…"/>
          <p:cNvSpPr txBox="1"/>
          <p:nvPr/>
        </p:nvSpPr>
        <p:spPr>
          <a:xfrm>
            <a:off x="4001557" y="7141087"/>
            <a:ext cx="27820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treatment</a:t>
            </a:r>
          </a:p>
          <a:p>
            <a:r>
              <a:t>(change some factors)</a:t>
            </a:r>
          </a:p>
        </p:txBody>
      </p:sp>
      <p:sp>
        <p:nvSpPr>
          <p:cNvPr id="1215" name="Line"/>
          <p:cNvSpPr/>
          <p:nvPr/>
        </p:nvSpPr>
        <p:spPr>
          <a:xfrm>
            <a:off x="10597587" y="4838898"/>
            <a:ext cx="5273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16" name="act, learn,…"/>
          <p:cNvSpPr txBox="1"/>
          <p:nvPr/>
        </p:nvSpPr>
        <p:spPr>
          <a:xfrm>
            <a:off x="11176467" y="4432498"/>
            <a:ext cx="122336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act, learn,</a:t>
            </a:r>
          </a:p>
          <a:p>
            <a:r>
              <a:t>or debug</a:t>
            </a:r>
          </a:p>
        </p:txBody>
      </p:sp>
      <p:sp>
        <p:nvSpPr>
          <p:cNvPr id="1217" name="bigger font"/>
          <p:cNvSpPr txBox="1"/>
          <p:nvPr/>
        </p:nvSpPr>
        <p:spPr>
          <a:xfrm>
            <a:off x="4440501" y="8430014"/>
            <a:ext cx="1396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bigger font</a:t>
            </a:r>
          </a:p>
        </p:txBody>
      </p:sp>
      <p:sp>
        <p:nvSpPr>
          <p:cNvPr id="1218" name="red font"/>
          <p:cNvSpPr txBox="1"/>
          <p:nvPr/>
        </p:nvSpPr>
        <p:spPr>
          <a:xfrm>
            <a:off x="6631226" y="8430014"/>
            <a:ext cx="107870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red font</a:t>
            </a:r>
          </a:p>
        </p:txBody>
      </p:sp>
      <p:sp>
        <p:nvSpPr>
          <p:cNvPr id="1219" name="Line"/>
          <p:cNvSpPr/>
          <p:nvPr/>
        </p:nvSpPr>
        <p:spPr>
          <a:xfrm flipH="1">
            <a:off x="5769074" y="7899400"/>
            <a:ext cx="212626" cy="541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20" name="Line"/>
          <p:cNvSpPr/>
          <p:nvPr/>
        </p:nvSpPr>
        <p:spPr>
          <a:xfrm>
            <a:off x="6531074" y="7899400"/>
            <a:ext cx="212626" cy="541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21" name="CTR (Click Through Rate)…"/>
          <p:cNvSpPr txBox="1"/>
          <p:nvPr/>
        </p:nvSpPr>
        <p:spPr>
          <a:xfrm>
            <a:off x="7717101" y="1549722"/>
            <a:ext cx="32249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CTR (Click Through Rate)</a:t>
            </a:r>
          </a:p>
          <a:p>
            <a:r>
              <a:t>clicks / impressions</a:t>
            </a:r>
          </a:p>
        </p:txBody>
      </p:sp>
      <p:sp>
        <p:nvSpPr>
          <p:cNvPr id="1222" name="max CTR"/>
          <p:cNvSpPr txBox="1"/>
          <p:nvPr/>
        </p:nvSpPr>
        <p:spPr>
          <a:xfrm>
            <a:off x="9763487" y="5511799"/>
            <a:ext cx="1265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max CTR</a:t>
            </a:r>
          </a:p>
        </p:txBody>
      </p:sp>
      <p:sp>
        <p:nvSpPr>
          <p:cNvPr id="1223" name="switch to best"/>
          <p:cNvSpPr txBox="1"/>
          <p:nvPr/>
        </p:nvSpPr>
        <p:spPr>
          <a:xfrm>
            <a:off x="10872182" y="3416940"/>
            <a:ext cx="179159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switch to best</a:t>
            </a:r>
          </a:p>
        </p:txBody>
      </p:sp>
      <p:sp>
        <p:nvSpPr>
          <p:cNvPr id="1224" name="Line"/>
          <p:cNvSpPr/>
          <p:nvPr/>
        </p:nvSpPr>
        <p:spPr>
          <a:xfrm flipH="1">
            <a:off x="11439376" y="3873500"/>
            <a:ext cx="41424" cy="6662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25" name="1"/>
          <p:cNvSpPr/>
          <p:nvPr/>
        </p:nvSpPr>
        <p:spPr>
          <a:xfrm>
            <a:off x="1778000" y="2732037"/>
            <a:ext cx="631925" cy="63192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226" name="2"/>
          <p:cNvSpPr/>
          <p:nvPr/>
        </p:nvSpPr>
        <p:spPr>
          <a:xfrm>
            <a:off x="3695700" y="8342652"/>
            <a:ext cx="631925" cy="63192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227" name="3"/>
          <p:cNvSpPr/>
          <p:nvPr/>
        </p:nvSpPr>
        <p:spPr>
          <a:xfrm>
            <a:off x="7048500" y="1545110"/>
            <a:ext cx="631925" cy="63192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228" name="4"/>
          <p:cNvSpPr/>
          <p:nvPr/>
        </p:nvSpPr>
        <p:spPr>
          <a:xfrm>
            <a:off x="10080417" y="5952010"/>
            <a:ext cx="631925" cy="63192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4</a:t>
            </a:r>
          </a:p>
        </p:txBody>
      </p:sp>
      <p:sp>
        <p:nvSpPr>
          <p:cNvPr id="1229" name="5"/>
          <p:cNvSpPr/>
          <p:nvPr/>
        </p:nvSpPr>
        <p:spPr>
          <a:xfrm>
            <a:off x="11363117" y="2733997"/>
            <a:ext cx="631925" cy="63192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230" name="Rounded Rectangle"/>
          <p:cNvSpPr/>
          <p:nvPr/>
        </p:nvSpPr>
        <p:spPr>
          <a:xfrm>
            <a:off x="3497517" y="5819576"/>
            <a:ext cx="4427085" cy="3287664"/>
          </a:xfrm>
          <a:prstGeom prst="roundRect">
            <a:avLst>
              <a:gd name="adj" fmla="val 6039"/>
            </a:avLst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Experiment Design:…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1771204"/>
          </a:xfrm>
          <a:prstGeom prst="rect">
            <a:avLst/>
          </a:prstGeom>
        </p:spPr>
        <p:txBody>
          <a:bodyPr/>
          <a:lstStyle/>
          <a:p>
            <a: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Experiment Design:</a:t>
            </a:r>
          </a:p>
          <a:p>
            <a: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Does Coffee Improve Programming Ability?</a:t>
            </a:r>
          </a:p>
        </p:txBody>
      </p:sp>
      <p:grpSp>
        <p:nvGrpSpPr>
          <p:cNvPr id="236" name="Group"/>
          <p:cNvGrpSpPr/>
          <p:nvPr/>
        </p:nvGrpSpPr>
        <p:grpSpPr>
          <a:xfrm>
            <a:off x="3679356" y="3913140"/>
            <a:ext cx="1016200" cy="582661"/>
            <a:chOff x="0" y="0"/>
            <a:chExt cx="1016198" cy="582659"/>
          </a:xfrm>
        </p:grpSpPr>
        <p:grpSp>
          <p:nvGrpSpPr>
            <p:cNvPr id="233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229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06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31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232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234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35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44" name="Group"/>
          <p:cNvGrpSpPr/>
          <p:nvPr/>
        </p:nvGrpSpPr>
        <p:grpSpPr>
          <a:xfrm>
            <a:off x="4441356" y="4573540"/>
            <a:ext cx="1016200" cy="582661"/>
            <a:chOff x="0" y="0"/>
            <a:chExt cx="1016198" cy="582659"/>
          </a:xfrm>
        </p:grpSpPr>
        <p:grpSp>
          <p:nvGrpSpPr>
            <p:cNvPr id="241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237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07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39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240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242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43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52" name="Group"/>
          <p:cNvGrpSpPr/>
          <p:nvPr/>
        </p:nvGrpSpPr>
        <p:grpSpPr>
          <a:xfrm>
            <a:off x="6498756" y="4417742"/>
            <a:ext cx="1016200" cy="582660"/>
            <a:chOff x="0" y="0"/>
            <a:chExt cx="1016198" cy="582659"/>
          </a:xfrm>
        </p:grpSpPr>
        <p:grpSp>
          <p:nvGrpSpPr>
            <p:cNvPr id="249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245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08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47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248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250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51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60" name="Group"/>
          <p:cNvGrpSpPr/>
          <p:nvPr/>
        </p:nvGrpSpPr>
        <p:grpSpPr>
          <a:xfrm>
            <a:off x="5558956" y="3579542"/>
            <a:ext cx="1016200" cy="582660"/>
            <a:chOff x="0" y="0"/>
            <a:chExt cx="1016198" cy="582659"/>
          </a:xfrm>
        </p:grpSpPr>
        <p:grpSp>
          <p:nvGrpSpPr>
            <p:cNvPr id="257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253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09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55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256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258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59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68" name="Group"/>
          <p:cNvGrpSpPr/>
          <p:nvPr/>
        </p:nvGrpSpPr>
        <p:grpSpPr>
          <a:xfrm>
            <a:off x="7933856" y="3490642"/>
            <a:ext cx="1016200" cy="582660"/>
            <a:chOff x="0" y="0"/>
            <a:chExt cx="1016198" cy="582659"/>
          </a:xfrm>
        </p:grpSpPr>
        <p:grpSp>
          <p:nvGrpSpPr>
            <p:cNvPr id="265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261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10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63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264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266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67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76" name="Group"/>
          <p:cNvGrpSpPr/>
          <p:nvPr/>
        </p:nvGrpSpPr>
        <p:grpSpPr>
          <a:xfrm>
            <a:off x="8327556" y="4786042"/>
            <a:ext cx="1016200" cy="582660"/>
            <a:chOff x="0" y="0"/>
            <a:chExt cx="1016198" cy="582659"/>
          </a:xfrm>
        </p:grpSpPr>
        <p:grpSp>
          <p:nvGrpSpPr>
            <p:cNvPr id="273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269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11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71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272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274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5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9737256" y="5116242"/>
            <a:ext cx="1016200" cy="582660"/>
            <a:chOff x="0" y="0"/>
            <a:chExt cx="1016198" cy="582659"/>
          </a:xfrm>
        </p:grpSpPr>
        <p:grpSp>
          <p:nvGrpSpPr>
            <p:cNvPr id="281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277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12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79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280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282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92" name="Group"/>
          <p:cNvGrpSpPr/>
          <p:nvPr/>
        </p:nvGrpSpPr>
        <p:grpSpPr>
          <a:xfrm>
            <a:off x="9445156" y="3913140"/>
            <a:ext cx="1016200" cy="582661"/>
            <a:chOff x="0" y="0"/>
            <a:chExt cx="1016198" cy="582659"/>
          </a:xfrm>
        </p:grpSpPr>
        <p:grpSp>
          <p:nvGrpSpPr>
            <p:cNvPr id="289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285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13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87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288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290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0" name="Group"/>
          <p:cNvGrpSpPr/>
          <p:nvPr/>
        </p:nvGrpSpPr>
        <p:grpSpPr>
          <a:xfrm>
            <a:off x="5838356" y="5474470"/>
            <a:ext cx="1016200" cy="582660"/>
            <a:chOff x="0" y="0"/>
            <a:chExt cx="1016198" cy="582659"/>
          </a:xfrm>
        </p:grpSpPr>
        <p:grpSp>
          <p:nvGrpSpPr>
            <p:cNvPr id="297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293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14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95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296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298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9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01" name="programmers:"/>
          <p:cNvSpPr txBox="1"/>
          <p:nvPr/>
        </p:nvSpPr>
        <p:spPr>
          <a:xfrm>
            <a:off x="1463650" y="4636270"/>
            <a:ext cx="17971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programmers:</a:t>
            </a:r>
          </a:p>
        </p:txBody>
      </p:sp>
      <p:sp>
        <p:nvSpPr>
          <p:cNvPr id="302" name="Design 1: before and after"/>
          <p:cNvSpPr txBox="1"/>
          <p:nvPr/>
        </p:nvSpPr>
        <p:spPr>
          <a:xfrm>
            <a:off x="5400256" y="2320701"/>
            <a:ext cx="32132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Design 1: before and after</a:t>
            </a:r>
          </a:p>
        </p:txBody>
      </p:sp>
      <p:sp>
        <p:nvSpPr>
          <p:cNvPr id="303" name="Rectangle"/>
          <p:cNvSpPr/>
          <p:nvPr/>
        </p:nvSpPr>
        <p:spPr>
          <a:xfrm>
            <a:off x="3425555" y="3235872"/>
            <a:ext cx="7626896" cy="3067944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4" name="average of 16 hours…"/>
          <p:cNvSpPr txBox="1"/>
          <p:nvPr/>
        </p:nvSpPr>
        <p:spPr>
          <a:xfrm>
            <a:off x="3757364" y="7691837"/>
            <a:ext cx="272147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average of 16 hours</a:t>
            </a:r>
          </a:p>
          <a:p>
            <a:r>
              <a:t>for the project before</a:t>
            </a:r>
          </a:p>
          <a:p>
            <a:r>
              <a:t>(no coffee)</a:t>
            </a:r>
          </a:p>
        </p:txBody>
      </p:sp>
      <p:sp>
        <p:nvSpPr>
          <p:cNvPr id="305" name="Arrow"/>
          <p:cNvSpPr/>
          <p:nvPr/>
        </p:nvSpPr>
        <p:spPr>
          <a:xfrm rot="5400000">
            <a:off x="4483100" y="62992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Treat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Treatment</a:t>
            </a:r>
          </a:p>
        </p:txBody>
      </p:sp>
      <p:sp>
        <p:nvSpPr>
          <p:cNvPr id="1233" name="Run two variants side by side: control (A) and treatment (B)…"/>
          <p:cNvSpPr txBox="1"/>
          <p:nvPr/>
        </p:nvSpPr>
        <p:spPr>
          <a:xfrm>
            <a:off x="990600" y="1663700"/>
            <a:ext cx="7777770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Run two variants side by side: control (A) and treatment (B)</a:t>
            </a:r>
          </a:p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Treatment consists of 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one or more factors</a:t>
            </a:r>
            <a:r>
              <a:rPr dirty="0"/>
              <a:t> changed:</a:t>
            </a:r>
          </a:p>
          <a:p>
            <a:pPr marL="571500" indent="-381000" algn="l">
              <a:buSzPct val="145000"/>
              <a:buChar char="-"/>
            </a:pPr>
            <a:r>
              <a:rPr dirty="0"/>
              <a:t>wording</a:t>
            </a:r>
          </a:p>
          <a:p>
            <a:pPr marL="571500" indent="-381000" algn="l">
              <a:buSzPct val="145000"/>
              <a:buChar char="-"/>
            </a:pPr>
            <a:r>
              <a:rPr lang="en-US" dirty="0"/>
              <a:t>s</a:t>
            </a:r>
            <a:r>
              <a:rPr dirty="0"/>
              <a:t>lowdown</a:t>
            </a:r>
            <a:r>
              <a:rPr lang="en-US" dirty="0"/>
              <a:t> – might help with budgeting / cost management</a:t>
            </a:r>
            <a:endParaRPr dirty="0"/>
          </a:p>
          <a:p>
            <a:pPr marL="571500" indent="-381000" algn="l">
              <a:buSzPct val="145000"/>
              <a:buChar char="-"/>
            </a:pPr>
            <a:r>
              <a:rPr dirty="0"/>
              <a:t>changes "invisible" to user (e.g., software updates)</a:t>
            </a:r>
          </a:p>
          <a:p>
            <a:pPr marL="571500" indent="-381000" algn="l">
              <a:buSzPct val="145000"/>
              <a:buChar char="-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what else?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Treat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Treatment</a:t>
            </a:r>
          </a:p>
        </p:txBody>
      </p:sp>
      <p:sp>
        <p:nvSpPr>
          <p:cNvPr id="1236" name="Run two variants side by side: control (A) and treatment (B)…"/>
          <p:cNvSpPr txBox="1"/>
          <p:nvPr/>
        </p:nvSpPr>
        <p:spPr>
          <a:xfrm>
            <a:off x="990600" y="1663700"/>
            <a:ext cx="8254455" cy="401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Run two variants side by side: control (A) and treatment (B)</a:t>
            </a:r>
          </a:p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Treatment consists of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one or more factors</a:t>
            </a:r>
            <a:r>
              <a:t> changed:</a:t>
            </a:r>
          </a:p>
          <a:p>
            <a:pPr marL="571500" indent="-381000" algn="l">
              <a:buSzPct val="145000"/>
              <a:buChar char="-"/>
            </a:pPr>
            <a:r>
              <a:t>wording</a:t>
            </a:r>
          </a:p>
          <a:p>
            <a:pPr marL="571500" indent="-381000" algn="l">
              <a:buSzPct val="145000"/>
              <a:buChar char="-"/>
            </a:pPr>
            <a:r>
              <a:t>slowdown</a:t>
            </a:r>
          </a:p>
          <a:p>
            <a:pPr marL="571500" indent="-381000" algn="l">
              <a:buSzPct val="145000"/>
              <a:buChar char="-"/>
            </a:pPr>
            <a:r>
              <a:t>changes "invisible" to user (e.g., software updates)</a:t>
            </a:r>
          </a:p>
          <a:p>
            <a:pPr marL="571500" indent="-381000" algn="l">
              <a:buSzPct val="145000"/>
              <a:buChar char="-"/>
            </a:pPr>
            <a:r>
              <a:t>time of day (for emails sent)</a:t>
            </a:r>
          </a:p>
          <a:p>
            <a:pPr marL="571500" indent="-381000" algn="l">
              <a:buSzPct val="145000"/>
              <a:buChar char="-"/>
            </a:pPr>
            <a:r>
              <a:t>font, size, color, icons, graphic design in general</a:t>
            </a:r>
          </a:p>
          <a:p>
            <a:pPr marL="571500" indent="-381000" algn="l">
              <a:buSzPct val="145000"/>
              <a:buChar char="-"/>
            </a:pPr>
            <a:r>
              <a:t>recommendation algorithm used</a:t>
            </a:r>
          </a:p>
          <a:p>
            <a:pPr marL="571500" indent="-381000" algn="l">
              <a:buSzPct val="145000"/>
              <a:buChar char="-"/>
            </a:pPr>
            <a:r>
              <a:t>sequence of steps necessary to make a purchase</a:t>
            </a:r>
          </a:p>
          <a:p>
            <a:pPr marL="571500" indent="-381000" algn="l">
              <a:buSzPct val="145000"/>
              <a:buChar char="-"/>
            </a:pPr>
            <a:r>
              <a:t>database that is faster for some queries (and slower for others)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Treat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Treatment</a:t>
            </a:r>
          </a:p>
        </p:txBody>
      </p:sp>
      <p:sp>
        <p:nvSpPr>
          <p:cNvPr id="1239" name="Run two variants side by side: control (A) and treatment (B)…"/>
          <p:cNvSpPr txBox="1"/>
          <p:nvPr/>
        </p:nvSpPr>
        <p:spPr>
          <a:xfrm>
            <a:off x="990600" y="1663700"/>
            <a:ext cx="8254455" cy="401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Run two variants side by side: control (A) and treatment (B)</a:t>
            </a:r>
          </a:p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Treatment consists of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one or more factors</a:t>
            </a:r>
            <a:r>
              <a:t> changed:</a:t>
            </a:r>
          </a:p>
          <a:p>
            <a:pPr marL="571500" indent="-381000" algn="l">
              <a:buSzPct val="145000"/>
              <a:buChar char="-"/>
            </a:pPr>
            <a:r>
              <a:t>wording</a:t>
            </a:r>
          </a:p>
          <a:p>
            <a:pPr marL="571500" indent="-381000" algn="l">
              <a:buSzPct val="145000"/>
              <a:buChar char="-"/>
            </a:pPr>
            <a:r>
              <a:t>slowdown</a:t>
            </a:r>
          </a:p>
          <a:p>
            <a:pPr marL="571500" indent="-381000" algn="l">
              <a:buSzPct val="145000"/>
              <a:buChar char="-"/>
            </a:pPr>
            <a:r>
              <a:t>changes "invisible" to user (e.g., software updates)</a:t>
            </a:r>
          </a:p>
          <a:p>
            <a:pPr marL="571500" indent="-381000" algn="l">
              <a:buSzPct val="145000"/>
              <a:buChar char="-"/>
            </a:pPr>
            <a:r>
              <a:t>time of day (for emails sent)</a:t>
            </a:r>
          </a:p>
          <a:p>
            <a:pPr marL="571500" indent="-381000" algn="l">
              <a:buSzPct val="145000"/>
              <a:buChar char="-"/>
            </a:pPr>
            <a:r>
              <a:t>font, size, color, icons, graphic design in general</a:t>
            </a:r>
          </a:p>
          <a:p>
            <a:pPr marL="571500" indent="-381000" algn="l">
              <a:buSzPct val="145000"/>
              <a:buChar char="-"/>
            </a:pPr>
            <a:r>
              <a:t>recommendation algorithm used</a:t>
            </a:r>
          </a:p>
          <a:p>
            <a:pPr marL="571500" indent="-381000" algn="l">
              <a:buSzPct val="145000"/>
              <a:buChar char="-"/>
            </a:pPr>
            <a:r>
              <a:t>sequence of steps necessary to make a purchase</a:t>
            </a:r>
          </a:p>
          <a:p>
            <a:pPr marL="571500" indent="-381000" algn="l">
              <a:buSzPct val="145000"/>
              <a:buChar char="-"/>
            </a:pPr>
            <a:r>
              <a:t>database that is faster for some queries (and slower for others)</a:t>
            </a:r>
          </a:p>
        </p:txBody>
      </p:sp>
      <p:sp>
        <p:nvSpPr>
          <p:cNvPr id="1240" name="Callout"/>
          <p:cNvSpPr/>
          <p:nvPr/>
        </p:nvSpPr>
        <p:spPr>
          <a:xfrm>
            <a:off x="1079500" y="4316818"/>
            <a:ext cx="8188722" cy="168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" y="0"/>
                </a:moveTo>
                <a:cubicBezTo>
                  <a:pt x="87" y="0"/>
                  <a:pt x="0" y="397"/>
                  <a:pt x="0" y="886"/>
                </a:cubicBezTo>
                <a:lnTo>
                  <a:pt x="0" y="17324"/>
                </a:lnTo>
                <a:cubicBezTo>
                  <a:pt x="0" y="17812"/>
                  <a:pt x="87" y="18210"/>
                  <a:pt x="195" y="18210"/>
                </a:cubicBezTo>
                <a:lnTo>
                  <a:pt x="10531" y="18210"/>
                </a:lnTo>
                <a:lnTo>
                  <a:pt x="10920" y="21600"/>
                </a:lnTo>
                <a:lnTo>
                  <a:pt x="11308" y="18210"/>
                </a:lnTo>
                <a:lnTo>
                  <a:pt x="21405" y="18210"/>
                </a:lnTo>
                <a:cubicBezTo>
                  <a:pt x="21513" y="18210"/>
                  <a:pt x="21600" y="17812"/>
                  <a:pt x="21600" y="17324"/>
                </a:cubicBezTo>
                <a:lnTo>
                  <a:pt x="21600" y="886"/>
                </a:lnTo>
                <a:cubicBezTo>
                  <a:pt x="21600" y="397"/>
                  <a:pt x="21513" y="0"/>
                  <a:pt x="21405" y="0"/>
                </a:cubicBezTo>
                <a:lnTo>
                  <a:pt x="195" y="0"/>
                </a:lnTo>
                <a:close/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41" name="many experiments are big time investments (require significant coding)!"/>
          <p:cNvSpPr txBox="1"/>
          <p:nvPr/>
        </p:nvSpPr>
        <p:spPr>
          <a:xfrm>
            <a:off x="864765" y="6076949"/>
            <a:ext cx="86181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many experiments are big time investments (require significant coding)!</a:t>
            </a:r>
          </a:p>
        </p:txBody>
      </p:sp>
      <p:sp>
        <p:nvSpPr>
          <p:cNvPr id="1242" name="Lesson: don't be too attached to your work, be redundant and ready to throw things away"/>
          <p:cNvSpPr txBox="1"/>
          <p:nvPr/>
        </p:nvSpPr>
        <p:spPr>
          <a:xfrm>
            <a:off x="1972270" y="6934199"/>
            <a:ext cx="6291114" cy="815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latin typeface="Gill Sans"/>
                <a:ea typeface="Gill Sans"/>
                <a:cs typeface="Gill Sans"/>
                <a:sym typeface="Gill Sans"/>
              </a:rPr>
              <a:t>Lesson</a:t>
            </a:r>
            <a:r>
              <a:t>: don't be too attached to your work, be redundant and ready to throw things away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Treat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Treatment</a:t>
            </a:r>
          </a:p>
        </p:txBody>
      </p:sp>
      <p:sp>
        <p:nvSpPr>
          <p:cNvPr id="1245" name="Run two variants side by side: control (A) and treatment (B)…"/>
          <p:cNvSpPr txBox="1"/>
          <p:nvPr/>
        </p:nvSpPr>
        <p:spPr>
          <a:xfrm>
            <a:off x="990600" y="1663700"/>
            <a:ext cx="8254455" cy="401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Run two variants side by side: control (A) and treatment (B)</a:t>
            </a:r>
          </a:p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Treatment consists of 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one or more factors</a:t>
            </a:r>
            <a:r>
              <a:rPr dirty="0"/>
              <a:t> changed:</a:t>
            </a:r>
          </a:p>
          <a:p>
            <a:pPr marL="571500" indent="-381000" algn="l">
              <a:buSzPct val="145000"/>
              <a:buChar char="-"/>
            </a:pPr>
            <a:r>
              <a:rPr dirty="0"/>
              <a:t>wording</a:t>
            </a:r>
          </a:p>
          <a:p>
            <a:pPr marL="571500" indent="-381000" algn="l">
              <a:buSzPct val="145000"/>
              <a:buChar char="-"/>
            </a:pPr>
            <a:r>
              <a:rPr dirty="0"/>
              <a:t>slowdown</a:t>
            </a:r>
          </a:p>
          <a:p>
            <a:pPr marL="571500" indent="-381000" algn="l">
              <a:buSzPct val="145000"/>
              <a:buChar char="-"/>
            </a:pPr>
            <a:r>
              <a:rPr dirty="0"/>
              <a:t>changes "invisible" to user (e.g., software updates)</a:t>
            </a:r>
          </a:p>
          <a:p>
            <a:pPr marL="571500" indent="-381000" algn="l">
              <a:buSzPct val="145000"/>
              <a:buChar char="-"/>
            </a:pPr>
            <a:r>
              <a:rPr dirty="0"/>
              <a:t>time of day (for emails sent)</a:t>
            </a:r>
          </a:p>
          <a:p>
            <a:pPr marL="571500" indent="-381000" algn="l">
              <a:buSzPct val="145000"/>
              <a:buChar char="-"/>
            </a:pPr>
            <a:r>
              <a:rPr dirty="0"/>
              <a:t>font, size, color, icons, graphic design in general</a:t>
            </a:r>
          </a:p>
          <a:p>
            <a:pPr marL="571500" indent="-381000" algn="l">
              <a:buSzPct val="145000"/>
              <a:buChar char="-"/>
            </a:pPr>
            <a:r>
              <a:rPr dirty="0"/>
              <a:t>recommendation algorithm used</a:t>
            </a:r>
          </a:p>
          <a:p>
            <a:pPr marL="571500" indent="-381000" algn="l">
              <a:buSzPct val="145000"/>
              <a:buChar char="-"/>
            </a:pPr>
            <a:r>
              <a:rPr dirty="0"/>
              <a:t>sequence of steps necessary to make a purchase</a:t>
            </a:r>
          </a:p>
          <a:p>
            <a:pPr marL="571500" indent="-381000" algn="l">
              <a:buSzPct val="145000"/>
              <a:buChar char="-"/>
            </a:pPr>
            <a:r>
              <a:rPr dirty="0"/>
              <a:t>database that is faster for some queries (and slower for others)</a:t>
            </a:r>
          </a:p>
        </p:txBody>
      </p:sp>
      <p:sp>
        <p:nvSpPr>
          <p:cNvPr id="1246" name="Callout"/>
          <p:cNvSpPr/>
          <p:nvPr/>
        </p:nvSpPr>
        <p:spPr>
          <a:xfrm>
            <a:off x="1079500" y="4245768"/>
            <a:ext cx="8188722" cy="1752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" y="0"/>
                </a:moveTo>
                <a:cubicBezTo>
                  <a:pt x="87" y="0"/>
                  <a:pt x="0" y="397"/>
                  <a:pt x="0" y="886"/>
                </a:cubicBezTo>
                <a:lnTo>
                  <a:pt x="0" y="17324"/>
                </a:lnTo>
                <a:cubicBezTo>
                  <a:pt x="0" y="17812"/>
                  <a:pt x="87" y="18210"/>
                  <a:pt x="195" y="18210"/>
                </a:cubicBezTo>
                <a:lnTo>
                  <a:pt x="10531" y="18210"/>
                </a:lnTo>
                <a:lnTo>
                  <a:pt x="10920" y="21600"/>
                </a:lnTo>
                <a:lnTo>
                  <a:pt x="11308" y="18210"/>
                </a:lnTo>
                <a:lnTo>
                  <a:pt x="21405" y="18210"/>
                </a:lnTo>
                <a:cubicBezTo>
                  <a:pt x="21513" y="18210"/>
                  <a:pt x="21600" y="17812"/>
                  <a:pt x="21600" y="17324"/>
                </a:cubicBezTo>
                <a:lnTo>
                  <a:pt x="21600" y="886"/>
                </a:lnTo>
                <a:cubicBezTo>
                  <a:pt x="21600" y="397"/>
                  <a:pt x="21513" y="0"/>
                  <a:pt x="21405" y="0"/>
                </a:cubicBezTo>
                <a:lnTo>
                  <a:pt x="195" y="0"/>
                </a:lnTo>
                <a:close/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47" name="many experiments are big time investments (require significant coding)!"/>
          <p:cNvSpPr txBox="1"/>
          <p:nvPr/>
        </p:nvSpPr>
        <p:spPr>
          <a:xfrm>
            <a:off x="864765" y="6076949"/>
            <a:ext cx="86181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many experiments are big time investments (require significant coding)!</a:t>
            </a:r>
          </a:p>
        </p:txBody>
      </p:sp>
      <p:sp>
        <p:nvSpPr>
          <p:cNvPr id="1248" name="Lesson: don't be too attached to your work, be redundant and ready to throw things away"/>
          <p:cNvSpPr txBox="1"/>
          <p:nvPr/>
        </p:nvSpPr>
        <p:spPr>
          <a:xfrm>
            <a:off x="1972270" y="6934199"/>
            <a:ext cx="6291114" cy="815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latin typeface="Gill Sans"/>
                <a:ea typeface="Gill Sans"/>
                <a:cs typeface="Gill Sans"/>
                <a:sym typeface="Gill Sans"/>
              </a:rPr>
              <a:t>Lesson</a:t>
            </a:r>
            <a:r>
              <a:t>: don't be too attached to your work, be redundant and ready to throw things away</a:t>
            </a:r>
          </a:p>
        </p:txBody>
      </p:sp>
      <p:sp>
        <p:nvSpPr>
          <p:cNvPr id="1249" name="&quot;stop debating, it's easier to get the data&quot; ~ Ron Kohavi"/>
          <p:cNvSpPr txBox="1"/>
          <p:nvPr/>
        </p:nvSpPr>
        <p:spPr>
          <a:xfrm>
            <a:off x="3771379" y="8365331"/>
            <a:ext cx="67066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"stop debating, it's easier to get the data" ~ Ron </a:t>
            </a:r>
            <a:r>
              <a:rPr dirty="0" err="1"/>
              <a:t>Kohavi</a:t>
            </a:r>
            <a:endParaRPr dirty="0"/>
          </a:p>
        </p:txBody>
      </p:sp>
      <p:sp>
        <p:nvSpPr>
          <p:cNvPr id="1252" name="Connection Line"/>
          <p:cNvSpPr/>
          <p:nvPr/>
        </p:nvSpPr>
        <p:spPr>
          <a:xfrm>
            <a:off x="1370640" y="6613480"/>
            <a:ext cx="2295576" cy="1978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987" y="20342"/>
                  <a:pt x="2787" y="13142"/>
                  <a:pt x="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251" name="there's also plenty of low-hanging fruit!"/>
          <p:cNvSpPr txBox="1"/>
          <p:nvPr/>
        </p:nvSpPr>
        <p:spPr>
          <a:xfrm>
            <a:off x="418777" y="8390731"/>
            <a:ext cx="250145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there's also plenty of low-hanging fruit!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Finding the Best Combin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Finding the Best Combination</a:t>
            </a:r>
          </a:p>
        </p:txBody>
      </p:sp>
      <p:sp>
        <p:nvSpPr>
          <p:cNvPr id="1255" name="Square"/>
          <p:cNvSpPr/>
          <p:nvPr/>
        </p:nvSpPr>
        <p:spPr>
          <a:xfrm>
            <a:off x="2590800" y="2609850"/>
            <a:ext cx="1270000" cy="1270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56" name="Square"/>
          <p:cNvSpPr/>
          <p:nvPr/>
        </p:nvSpPr>
        <p:spPr>
          <a:xfrm>
            <a:off x="3860800" y="2609850"/>
            <a:ext cx="1270000" cy="1270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57" name="Square"/>
          <p:cNvSpPr/>
          <p:nvPr/>
        </p:nvSpPr>
        <p:spPr>
          <a:xfrm>
            <a:off x="2590800" y="3879850"/>
            <a:ext cx="1270000" cy="1270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58" name="Square"/>
          <p:cNvSpPr/>
          <p:nvPr/>
        </p:nvSpPr>
        <p:spPr>
          <a:xfrm>
            <a:off x="3860800" y="3879850"/>
            <a:ext cx="1270000" cy="1270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59" name="10%"/>
          <p:cNvSpPr txBox="1"/>
          <p:nvPr/>
        </p:nvSpPr>
        <p:spPr>
          <a:xfrm>
            <a:off x="2909837" y="3270249"/>
            <a:ext cx="6319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10%</a:t>
            </a:r>
          </a:p>
        </p:txBody>
      </p:sp>
      <p:sp>
        <p:nvSpPr>
          <p:cNvPr id="1260" name="???"/>
          <p:cNvSpPr txBox="1"/>
          <p:nvPr/>
        </p:nvSpPr>
        <p:spPr>
          <a:xfrm>
            <a:off x="4310285" y="3270249"/>
            <a:ext cx="3710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???</a:t>
            </a:r>
          </a:p>
        </p:txBody>
      </p:sp>
      <p:sp>
        <p:nvSpPr>
          <p:cNvPr id="1261" name="???"/>
          <p:cNvSpPr txBox="1"/>
          <p:nvPr/>
        </p:nvSpPr>
        <p:spPr>
          <a:xfrm>
            <a:off x="3040285" y="4552949"/>
            <a:ext cx="3710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???</a:t>
            </a:r>
          </a:p>
        </p:txBody>
      </p:sp>
      <p:sp>
        <p:nvSpPr>
          <p:cNvPr id="1262" name="???"/>
          <p:cNvSpPr txBox="1"/>
          <p:nvPr/>
        </p:nvSpPr>
        <p:spPr>
          <a:xfrm>
            <a:off x="4310285" y="4540249"/>
            <a:ext cx="3710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???</a:t>
            </a:r>
          </a:p>
        </p:txBody>
      </p:sp>
      <p:sp>
        <p:nvSpPr>
          <p:cNvPr id="1263" name="text"/>
          <p:cNvSpPr txBox="1"/>
          <p:nvPr/>
        </p:nvSpPr>
        <p:spPr>
          <a:xfrm>
            <a:off x="2930673" y="2787649"/>
            <a:ext cx="5902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1264" name="text"/>
          <p:cNvSpPr txBox="1"/>
          <p:nvPr/>
        </p:nvSpPr>
        <p:spPr>
          <a:xfrm>
            <a:off x="4200673" y="2787649"/>
            <a:ext cx="5902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265" name="text"/>
          <p:cNvSpPr txBox="1"/>
          <p:nvPr/>
        </p:nvSpPr>
        <p:spPr>
          <a:xfrm>
            <a:off x="2821601" y="3987800"/>
            <a:ext cx="808398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text</a:t>
            </a:r>
          </a:p>
        </p:txBody>
      </p:sp>
      <p:sp>
        <p:nvSpPr>
          <p:cNvPr id="1266" name="text"/>
          <p:cNvSpPr txBox="1"/>
          <p:nvPr/>
        </p:nvSpPr>
        <p:spPr>
          <a:xfrm>
            <a:off x="4091601" y="3987800"/>
            <a:ext cx="808398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267" name="Line"/>
          <p:cNvSpPr/>
          <p:nvPr/>
        </p:nvSpPr>
        <p:spPr>
          <a:xfrm>
            <a:off x="2595290" y="2317750"/>
            <a:ext cx="250227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68" name="color"/>
          <p:cNvSpPr txBox="1"/>
          <p:nvPr/>
        </p:nvSpPr>
        <p:spPr>
          <a:xfrm>
            <a:off x="3481129" y="1870397"/>
            <a:ext cx="7305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color</a:t>
            </a:r>
          </a:p>
        </p:txBody>
      </p:sp>
      <p:sp>
        <p:nvSpPr>
          <p:cNvPr id="1269" name="Line"/>
          <p:cNvSpPr/>
          <p:nvPr/>
        </p:nvSpPr>
        <p:spPr>
          <a:xfrm flipH="1">
            <a:off x="2315890" y="2673350"/>
            <a:ext cx="1" cy="24248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70" name="size"/>
          <p:cNvSpPr txBox="1"/>
          <p:nvPr/>
        </p:nvSpPr>
        <p:spPr>
          <a:xfrm rot="16200000">
            <a:off x="1789633" y="3606375"/>
            <a:ext cx="54158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size</a:t>
            </a:r>
          </a:p>
        </p:txBody>
      </p:sp>
      <p:sp>
        <p:nvSpPr>
          <p:cNvPr id="1271" name="Line"/>
          <p:cNvSpPr/>
          <p:nvPr/>
        </p:nvSpPr>
        <p:spPr>
          <a:xfrm flipV="1">
            <a:off x="3721100" y="3575483"/>
            <a:ext cx="457201" cy="1"/>
          </a:xfrm>
          <a:prstGeom prst="line">
            <a:avLst/>
          </a:prstGeom>
          <a:ln w="508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72" name="Option 1: OFAT (one factor at a time)"/>
          <p:cNvSpPr txBox="1"/>
          <p:nvPr/>
        </p:nvSpPr>
        <p:spPr>
          <a:xfrm>
            <a:off x="6926733" y="2914649"/>
            <a:ext cx="47139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Option 1: OFAT (one factor at a time)</a:t>
            </a:r>
          </a:p>
        </p:txBody>
      </p:sp>
      <p:sp>
        <p:nvSpPr>
          <p:cNvPr id="1273" name="Line"/>
          <p:cNvSpPr/>
          <p:nvPr/>
        </p:nvSpPr>
        <p:spPr>
          <a:xfrm>
            <a:off x="3619500" y="3702483"/>
            <a:ext cx="0" cy="457201"/>
          </a:xfrm>
          <a:prstGeom prst="line">
            <a:avLst/>
          </a:prstGeom>
          <a:ln w="508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74" name="Hypothesis: large red font will be better"/>
          <p:cNvSpPr txBox="1"/>
          <p:nvPr/>
        </p:nvSpPr>
        <p:spPr>
          <a:xfrm>
            <a:off x="2318841" y="6192599"/>
            <a:ext cx="2838501" cy="815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latin typeface="Gill Sans"/>
                <a:ea typeface="Gill Sans"/>
                <a:cs typeface="Gill Sans"/>
                <a:sym typeface="Gill Sans"/>
              </a:rPr>
              <a:t>Hypothesis</a:t>
            </a:r>
            <a:r>
              <a:t>: large red font will be better </a:t>
            </a:r>
          </a:p>
        </p:txBody>
      </p:sp>
      <p:sp>
        <p:nvSpPr>
          <p:cNvPr id="1275" name="CTR"/>
          <p:cNvSpPr txBox="1"/>
          <p:nvPr/>
        </p:nvSpPr>
        <p:spPr>
          <a:xfrm>
            <a:off x="3487687" y="5160049"/>
            <a:ext cx="6700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CTR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Finding the Best Combin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Finding the Best Combination</a:t>
            </a:r>
          </a:p>
        </p:txBody>
      </p:sp>
      <p:sp>
        <p:nvSpPr>
          <p:cNvPr id="1278" name="Square"/>
          <p:cNvSpPr/>
          <p:nvPr/>
        </p:nvSpPr>
        <p:spPr>
          <a:xfrm>
            <a:off x="2590800" y="2609850"/>
            <a:ext cx="1270000" cy="1270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79" name="Square"/>
          <p:cNvSpPr/>
          <p:nvPr/>
        </p:nvSpPr>
        <p:spPr>
          <a:xfrm>
            <a:off x="3860800" y="2609850"/>
            <a:ext cx="1270000" cy="1270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80" name="Square"/>
          <p:cNvSpPr/>
          <p:nvPr/>
        </p:nvSpPr>
        <p:spPr>
          <a:xfrm>
            <a:off x="2590800" y="3879850"/>
            <a:ext cx="1270000" cy="1270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81" name="Square"/>
          <p:cNvSpPr/>
          <p:nvPr/>
        </p:nvSpPr>
        <p:spPr>
          <a:xfrm>
            <a:off x="3860800" y="3879850"/>
            <a:ext cx="1270000" cy="1270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82" name="10%"/>
          <p:cNvSpPr txBox="1"/>
          <p:nvPr/>
        </p:nvSpPr>
        <p:spPr>
          <a:xfrm>
            <a:off x="2909837" y="3270249"/>
            <a:ext cx="6319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10%</a:t>
            </a:r>
          </a:p>
        </p:txBody>
      </p:sp>
      <p:sp>
        <p:nvSpPr>
          <p:cNvPr id="1283" name="???"/>
          <p:cNvSpPr txBox="1"/>
          <p:nvPr/>
        </p:nvSpPr>
        <p:spPr>
          <a:xfrm>
            <a:off x="4310285" y="3270249"/>
            <a:ext cx="3710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???</a:t>
            </a:r>
          </a:p>
        </p:txBody>
      </p:sp>
      <p:sp>
        <p:nvSpPr>
          <p:cNvPr id="1284" name="???"/>
          <p:cNvSpPr txBox="1"/>
          <p:nvPr/>
        </p:nvSpPr>
        <p:spPr>
          <a:xfrm>
            <a:off x="3040285" y="4552949"/>
            <a:ext cx="3710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???</a:t>
            </a:r>
          </a:p>
        </p:txBody>
      </p:sp>
      <p:sp>
        <p:nvSpPr>
          <p:cNvPr id="1285" name="???"/>
          <p:cNvSpPr txBox="1"/>
          <p:nvPr/>
        </p:nvSpPr>
        <p:spPr>
          <a:xfrm>
            <a:off x="4310285" y="4540249"/>
            <a:ext cx="3710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???</a:t>
            </a:r>
          </a:p>
        </p:txBody>
      </p:sp>
      <p:sp>
        <p:nvSpPr>
          <p:cNvPr id="1286" name="text"/>
          <p:cNvSpPr txBox="1"/>
          <p:nvPr/>
        </p:nvSpPr>
        <p:spPr>
          <a:xfrm>
            <a:off x="2930673" y="2787649"/>
            <a:ext cx="5902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1287" name="text"/>
          <p:cNvSpPr txBox="1"/>
          <p:nvPr/>
        </p:nvSpPr>
        <p:spPr>
          <a:xfrm>
            <a:off x="4200673" y="2787649"/>
            <a:ext cx="5902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288" name="text"/>
          <p:cNvSpPr txBox="1"/>
          <p:nvPr/>
        </p:nvSpPr>
        <p:spPr>
          <a:xfrm>
            <a:off x="2821601" y="3987800"/>
            <a:ext cx="808398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text</a:t>
            </a:r>
          </a:p>
        </p:txBody>
      </p:sp>
      <p:sp>
        <p:nvSpPr>
          <p:cNvPr id="1289" name="text"/>
          <p:cNvSpPr txBox="1"/>
          <p:nvPr/>
        </p:nvSpPr>
        <p:spPr>
          <a:xfrm>
            <a:off x="4091601" y="3987800"/>
            <a:ext cx="808398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290" name="Line"/>
          <p:cNvSpPr/>
          <p:nvPr/>
        </p:nvSpPr>
        <p:spPr>
          <a:xfrm>
            <a:off x="2595290" y="2317750"/>
            <a:ext cx="250227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1" name="color"/>
          <p:cNvSpPr txBox="1"/>
          <p:nvPr/>
        </p:nvSpPr>
        <p:spPr>
          <a:xfrm>
            <a:off x="3481129" y="1870397"/>
            <a:ext cx="7305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color</a:t>
            </a:r>
          </a:p>
        </p:txBody>
      </p:sp>
      <p:sp>
        <p:nvSpPr>
          <p:cNvPr id="1292" name="Line"/>
          <p:cNvSpPr/>
          <p:nvPr/>
        </p:nvSpPr>
        <p:spPr>
          <a:xfrm flipH="1">
            <a:off x="2315890" y="2673350"/>
            <a:ext cx="1" cy="24248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3" name="size"/>
          <p:cNvSpPr txBox="1"/>
          <p:nvPr/>
        </p:nvSpPr>
        <p:spPr>
          <a:xfrm rot="16200000">
            <a:off x="1789633" y="3606375"/>
            <a:ext cx="54158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size</a:t>
            </a:r>
          </a:p>
        </p:txBody>
      </p:sp>
      <p:sp>
        <p:nvSpPr>
          <p:cNvPr id="1294" name="Line"/>
          <p:cNvSpPr/>
          <p:nvPr/>
        </p:nvSpPr>
        <p:spPr>
          <a:xfrm>
            <a:off x="3632200" y="3727883"/>
            <a:ext cx="504925" cy="384077"/>
          </a:xfrm>
          <a:prstGeom prst="line">
            <a:avLst/>
          </a:prstGeom>
          <a:ln w="508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5" name="Option 2: introduce two factors at once"/>
          <p:cNvSpPr txBox="1"/>
          <p:nvPr/>
        </p:nvSpPr>
        <p:spPr>
          <a:xfrm>
            <a:off x="6926733" y="4311649"/>
            <a:ext cx="49050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Option 2: introduce two factors at once</a:t>
            </a:r>
          </a:p>
        </p:txBody>
      </p:sp>
      <p:sp>
        <p:nvSpPr>
          <p:cNvPr id="1296" name="Option 1: OFAT (one factor at a time)"/>
          <p:cNvSpPr txBox="1"/>
          <p:nvPr/>
        </p:nvSpPr>
        <p:spPr>
          <a:xfrm>
            <a:off x="6926733" y="2914649"/>
            <a:ext cx="47139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Option 1: OFAT (one factor at a time)</a:t>
            </a:r>
          </a:p>
        </p:txBody>
      </p:sp>
      <p:sp>
        <p:nvSpPr>
          <p:cNvPr id="1297" name="Hypothesis: large red font will be better"/>
          <p:cNvSpPr txBox="1"/>
          <p:nvPr/>
        </p:nvSpPr>
        <p:spPr>
          <a:xfrm>
            <a:off x="2318841" y="6192599"/>
            <a:ext cx="2838501" cy="815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latin typeface="Gill Sans"/>
                <a:ea typeface="Gill Sans"/>
                <a:cs typeface="Gill Sans"/>
                <a:sym typeface="Gill Sans"/>
              </a:rPr>
              <a:t>Hypothesis</a:t>
            </a:r>
            <a:r>
              <a:t>: large red font will be better </a:t>
            </a:r>
          </a:p>
        </p:txBody>
      </p:sp>
      <p:sp>
        <p:nvSpPr>
          <p:cNvPr id="1298" name="CTR"/>
          <p:cNvSpPr txBox="1"/>
          <p:nvPr/>
        </p:nvSpPr>
        <p:spPr>
          <a:xfrm>
            <a:off x="3487687" y="5160049"/>
            <a:ext cx="6700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CTR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Finding the Best Combin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Finding the Best Combination</a:t>
            </a:r>
          </a:p>
        </p:txBody>
      </p:sp>
      <p:sp>
        <p:nvSpPr>
          <p:cNvPr id="1301" name="Square"/>
          <p:cNvSpPr/>
          <p:nvPr/>
        </p:nvSpPr>
        <p:spPr>
          <a:xfrm>
            <a:off x="2590800" y="2609850"/>
            <a:ext cx="1270000" cy="1270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02" name="Square"/>
          <p:cNvSpPr/>
          <p:nvPr/>
        </p:nvSpPr>
        <p:spPr>
          <a:xfrm>
            <a:off x="3860800" y="2609850"/>
            <a:ext cx="1270000" cy="1270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03" name="Square"/>
          <p:cNvSpPr/>
          <p:nvPr/>
        </p:nvSpPr>
        <p:spPr>
          <a:xfrm>
            <a:off x="2590800" y="3879850"/>
            <a:ext cx="1270000" cy="1270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04" name="Square"/>
          <p:cNvSpPr/>
          <p:nvPr/>
        </p:nvSpPr>
        <p:spPr>
          <a:xfrm>
            <a:off x="3860800" y="3879850"/>
            <a:ext cx="1270000" cy="1270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05" name="10%"/>
          <p:cNvSpPr txBox="1"/>
          <p:nvPr/>
        </p:nvSpPr>
        <p:spPr>
          <a:xfrm>
            <a:off x="2909837" y="3270249"/>
            <a:ext cx="6319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10%</a:t>
            </a:r>
          </a:p>
        </p:txBody>
      </p:sp>
      <p:sp>
        <p:nvSpPr>
          <p:cNvPr id="1306" name="9%"/>
          <p:cNvSpPr txBox="1"/>
          <p:nvPr/>
        </p:nvSpPr>
        <p:spPr>
          <a:xfrm>
            <a:off x="4256037" y="327024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9%</a:t>
            </a:r>
          </a:p>
        </p:txBody>
      </p:sp>
      <p:sp>
        <p:nvSpPr>
          <p:cNvPr id="1307" name="8%"/>
          <p:cNvSpPr txBox="1"/>
          <p:nvPr/>
        </p:nvSpPr>
        <p:spPr>
          <a:xfrm>
            <a:off x="2986037" y="455294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8%</a:t>
            </a:r>
          </a:p>
        </p:txBody>
      </p:sp>
      <p:sp>
        <p:nvSpPr>
          <p:cNvPr id="1308" name="15%"/>
          <p:cNvSpPr txBox="1"/>
          <p:nvPr/>
        </p:nvSpPr>
        <p:spPr>
          <a:xfrm>
            <a:off x="4179837" y="4540249"/>
            <a:ext cx="6319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r>
              <a:t>15%</a:t>
            </a:r>
          </a:p>
        </p:txBody>
      </p:sp>
      <p:sp>
        <p:nvSpPr>
          <p:cNvPr id="1309" name="text"/>
          <p:cNvSpPr txBox="1"/>
          <p:nvPr/>
        </p:nvSpPr>
        <p:spPr>
          <a:xfrm>
            <a:off x="2930673" y="2787649"/>
            <a:ext cx="5902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1310" name="text"/>
          <p:cNvSpPr txBox="1"/>
          <p:nvPr/>
        </p:nvSpPr>
        <p:spPr>
          <a:xfrm>
            <a:off x="4200673" y="2787649"/>
            <a:ext cx="5902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311" name="text"/>
          <p:cNvSpPr txBox="1"/>
          <p:nvPr/>
        </p:nvSpPr>
        <p:spPr>
          <a:xfrm>
            <a:off x="2821601" y="3987800"/>
            <a:ext cx="808398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text</a:t>
            </a:r>
          </a:p>
        </p:txBody>
      </p:sp>
      <p:sp>
        <p:nvSpPr>
          <p:cNvPr id="1312" name="text"/>
          <p:cNvSpPr txBox="1"/>
          <p:nvPr/>
        </p:nvSpPr>
        <p:spPr>
          <a:xfrm>
            <a:off x="4091601" y="3987800"/>
            <a:ext cx="808398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313" name="Line"/>
          <p:cNvSpPr/>
          <p:nvPr/>
        </p:nvSpPr>
        <p:spPr>
          <a:xfrm>
            <a:off x="2595290" y="2317750"/>
            <a:ext cx="250227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4" name="color"/>
          <p:cNvSpPr txBox="1"/>
          <p:nvPr/>
        </p:nvSpPr>
        <p:spPr>
          <a:xfrm>
            <a:off x="3481129" y="1870397"/>
            <a:ext cx="7305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color</a:t>
            </a:r>
          </a:p>
        </p:txBody>
      </p:sp>
      <p:sp>
        <p:nvSpPr>
          <p:cNvPr id="1315" name="Line"/>
          <p:cNvSpPr/>
          <p:nvPr/>
        </p:nvSpPr>
        <p:spPr>
          <a:xfrm flipH="1">
            <a:off x="2315890" y="2673350"/>
            <a:ext cx="1" cy="24248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16" name="size"/>
          <p:cNvSpPr txBox="1"/>
          <p:nvPr/>
        </p:nvSpPr>
        <p:spPr>
          <a:xfrm rot="16200000">
            <a:off x="1789633" y="3606375"/>
            <a:ext cx="54158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size</a:t>
            </a:r>
          </a:p>
        </p:txBody>
      </p:sp>
      <p:sp>
        <p:nvSpPr>
          <p:cNvPr id="1317" name="Option 2: introduce two factors at once"/>
          <p:cNvSpPr txBox="1"/>
          <p:nvPr/>
        </p:nvSpPr>
        <p:spPr>
          <a:xfrm>
            <a:off x="6926733" y="4311649"/>
            <a:ext cx="49050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Option 2: introduce two factors at once</a:t>
            </a:r>
          </a:p>
        </p:txBody>
      </p:sp>
      <p:sp>
        <p:nvSpPr>
          <p:cNvPr id="1318" name="Option 1: OFAT (one factor at a time)"/>
          <p:cNvSpPr txBox="1"/>
          <p:nvPr/>
        </p:nvSpPr>
        <p:spPr>
          <a:xfrm>
            <a:off x="6926733" y="2914649"/>
            <a:ext cx="47139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Option 1: OFAT (one factor at a time)</a:t>
            </a:r>
          </a:p>
        </p:txBody>
      </p:sp>
      <p:sp>
        <p:nvSpPr>
          <p:cNvPr id="1319" name="Hypothesis: large red font will be better"/>
          <p:cNvSpPr txBox="1"/>
          <p:nvPr/>
        </p:nvSpPr>
        <p:spPr>
          <a:xfrm>
            <a:off x="2318841" y="6192599"/>
            <a:ext cx="2838501" cy="815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latin typeface="Gill Sans"/>
                <a:ea typeface="Gill Sans"/>
                <a:cs typeface="Gill Sans"/>
                <a:sym typeface="Gill Sans"/>
              </a:rPr>
              <a:t>Hypothesis</a:t>
            </a:r>
            <a:r>
              <a:t>: large red font will be better </a:t>
            </a:r>
          </a:p>
        </p:txBody>
      </p:sp>
      <p:sp>
        <p:nvSpPr>
          <p:cNvPr id="1320" name="can choose a good design, but didn't learn what factors are important"/>
          <p:cNvSpPr txBox="1"/>
          <p:nvPr/>
        </p:nvSpPr>
        <p:spPr>
          <a:xfrm>
            <a:off x="7507411" y="4812655"/>
            <a:ext cx="413023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/>
            </a:lvl1pPr>
          </a:lstStyle>
          <a:p>
            <a:r>
              <a:t>can choose a good design, but didn't learn what factors are important</a:t>
            </a:r>
          </a:p>
        </p:txBody>
      </p:sp>
      <p:sp>
        <p:nvSpPr>
          <p:cNvPr id="1321" name="can usually learn more, but will never exploit factor interactions"/>
          <p:cNvSpPr txBox="1"/>
          <p:nvPr/>
        </p:nvSpPr>
        <p:spPr>
          <a:xfrm>
            <a:off x="7507411" y="3415655"/>
            <a:ext cx="413023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/>
            </a:lvl1pPr>
          </a:lstStyle>
          <a:p>
            <a:r>
              <a:t>can usually learn more, but will never exploit factor interactions</a:t>
            </a:r>
          </a:p>
        </p:txBody>
      </p:sp>
      <p:sp>
        <p:nvSpPr>
          <p:cNvPr id="1322" name="Line"/>
          <p:cNvSpPr/>
          <p:nvPr/>
        </p:nvSpPr>
        <p:spPr>
          <a:xfrm flipV="1">
            <a:off x="3721100" y="3575483"/>
            <a:ext cx="457201" cy="1"/>
          </a:xfrm>
          <a:prstGeom prst="line">
            <a:avLst/>
          </a:prstGeom>
          <a:ln w="508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23" name="Line"/>
          <p:cNvSpPr/>
          <p:nvPr/>
        </p:nvSpPr>
        <p:spPr>
          <a:xfrm>
            <a:off x="3619500" y="3702483"/>
            <a:ext cx="0" cy="457201"/>
          </a:xfrm>
          <a:prstGeom prst="line">
            <a:avLst/>
          </a:prstGeom>
          <a:ln w="508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24" name="CTR"/>
          <p:cNvSpPr txBox="1"/>
          <p:nvPr/>
        </p:nvSpPr>
        <p:spPr>
          <a:xfrm>
            <a:off x="3487687" y="5160049"/>
            <a:ext cx="6700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CTR</a:t>
            </a:r>
          </a:p>
        </p:txBody>
      </p:sp>
      <p:sp>
        <p:nvSpPr>
          <p:cNvPr id="1325" name="Line"/>
          <p:cNvSpPr/>
          <p:nvPr/>
        </p:nvSpPr>
        <p:spPr>
          <a:xfrm>
            <a:off x="3632200" y="3727883"/>
            <a:ext cx="504925" cy="384077"/>
          </a:xfrm>
          <a:prstGeom prst="line">
            <a:avLst/>
          </a:prstGeom>
          <a:ln w="508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Finding the Best Combin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Finding the Best Combination</a:t>
            </a:r>
          </a:p>
        </p:txBody>
      </p:sp>
      <p:sp>
        <p:nvSpPr>
          <p:cNvPr id="1328" name="Square"/>
          <p:cNvSpPr/>
          <p:nvPr/>
        </p:nvSpPr>
        <p:spPr>
          <a:xfrm>
            <a:off x="2590800" y="2609850"/>
            <a:ext cx="1270000" cy="1270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29" name="Square"/>
          <p:cNvSpPr/>
          <p:nvPr/>
        </p:nvSpPr>
        <p:spPr>
          <a:xfrm>
            <a:off x="3860800" y="2609850"/>
            <a:ext cx="1270000" cy="1270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0" name="Square"/>
          <p:cNvSpPr/>
          <p:nvPr/>
        </p:nvSpPr>
        <p:spPr>
          <a:xfrm>
            <a:off x="2590800" y="3879850"/>
            <a:ext cx="1270000" cy="1270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1" name="Square"/>
          <p:cNvSpPr/>
          <p:nvPr/>
        </p:nvSpPr>
        <p:spPr>
          <a:xfrm>
            <a:off x="3860800" y="3879850"/>
            <a:ext cx="1270000" cy="1270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32" name="10%"/>
          <p:cNvSpPr txBox="1"/>
          <p:nvPr/>
        </p:nvSpPr>
        <p:spPr>
          <a:xfrm>
            <a:off x="2909837" y="3270249"/>
            <a:ext cx="6319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10%</a:t>
            </a:r>
          </a:p>
        </p:txBody>
      </p:sp>
      <p:sp>
        <p:nvSpPr>
          <p:cNvPr id="1333" name="9%"/>
          <p:cNvSpPr txBox="1"/>
          <p:nvPr/>
        </p:nvSpPr>
        <p:spPr>
          <a:xfrm>
            <a:off x="4256037" y="327024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9%</a:t>
            </a:r>
          </a:p>
        </p:txBody>
      </p:sp>
      <p:sp>
        <p:nvSpPr>
          <p:cNvPr id="1334" name="8%"/>
          <p:cNvSpPr txBox="1"/>
          <p:nvPr/>
        </p:nvSpPr>
        <p:spPr>
          <a:xfrm>
            <a:off x="2986037" y="455294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8%</a:t>
            </a:r>
          </a:p>
        </p:txBody>
      </p:sp>
      <p:sp>
        <p:nvSpPr>
          <p:cNvPr id="1335" name="15%"/>
          <p:cNvSpPr txBox="1"/>
          <p:nvPr/>
        </p:nvSpPr>
        <p:spPr>
          <a:xfrm>
            <a:off x="4179837" y="4540249"/>
            <a:ext cx="6319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r>
              <a:t>15%</a:t>
            </a:r>
          </a:p>
        </p:txBody>
      </p:sp>
      <p:sp>
        <p:nvSpPr>
          <p:cNvPr id="1336" name="text"/>
          <p:cNvSpPr txBox="1"/>
          <p:nvPr/>
        </p:nvSpPr>
        <p:spPr>
          <a:xfrm>
            <a:off x="2930673" y="2787649"/>
            <a:ext cx="5902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1337" name="text"/>
          <p:cNvSpPr txBox="1"/>
          <p:nvPr/>
        </p:nvSpPr>
        <p:spPr>
          <a:xfrm>
            <a:off x="4200673" y="2787649"/>
            <a:ext cx="5902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338" name="text"/>
          <p:cNvSpPr txBox="1"/>
          <p:nvPr/>
        </p:nvSpPr>
        <p:spPr>
          <a:xfrm>
            <a:off x="2821601" y="3987800"/>
            <a:ext cx="808398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text</a:t>
            </a:r>
          </a:p>
        </p:txBody>
      </p:sp>
      <p:sp>
        <p:nvSpPr>
          <p:cNvPr id="1339" name="text"/>
          <p:cNvSpPr txBox="1"/>
          <p:nvPr/>
        </p:nvSpPr>
        <p:spPr>
          <a:xfrm>
            <a:off x="4091601" y="3987800"/>
            <a:ext cx="808398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340" name="Line"/>
          <p:cNvSpPr/>
          <p:nvPr/>
        </p:nvSpPr>
        <p:spPr>
          <a:xfrm>
            <a:off x="2595290" y="2317750"/>
            <a:ext cx="250227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41" name="color"/>
          <p:cNvSpPr txBox="1"/>
          <p:nvPr/>
        </p:nvSpPr>
        <p:spPr>
          <a:xfrm>
            <a:off x="3481129" y="1870397"/>
            <a:ext cx="7305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color</a:t>
            </a:r>
          </a:p>
        </p:txBody>
      </p:sp>
      <p:sp>
        <p:nvSpPr>
          <p:cNvPr id="1342" name="Line"/>
          <p:cNvSpPr/>
          <p:nvPr/>
        </p:nvSpPr>
        <p:spPr>
          <a:xfrm flipH="1">
            <a:off x="2315890" y="2673350"/>
            <a:ext cx="1" cy="24248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43" name="size"/>
          <p:cNvSpPr txBox="1"/>
          <p:nvPr/>
        </p:nvSpPr>
        <p:spPr>
          <a:xfrm rot="16200000">
            <a:off x="1789633" y="3606375"/>
            <a:ext cx="54158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size</a:t>
            </a:r>
          </a:p>
        </p:txBody>
      </p:sp>
      <p:sp>
        <p:nvSpPr>
          <p:cNvPr id="1344" name="Hypothesis: large red font will be better"/>
          <p:cNvSpPr txBox="1"/>
          <p:nvPr/>
        </p:nvSpPr>
        <p:spPr>
          <a:xfrm>
            <a:off x="2318841" y="6192599"/>
            <a:ext cx="2838501" cy="815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latin typeface="Gill Sans"/>
                <a:ea typeface="Gill Sans"/>
                <a:cs typeface="Gill Sans"/>
                <a:sym typeface="Gill Sans"/>
              </a:rPr>
              <a:t>Hypothesis</a:t>
            </a:r>
            <a:r>
              <a:t>: large red font will be better </a:t>
            </a:r>
          </a:p>
        </p:txBody>
      </p:sp>
      <p:sp>
        <p:nvSpPr>
          <p:cNvPr id="1345" name="Line"/>
          <p:cNvSpPr/>
          <p:nvPr/>
        </p:nvSpPr>
        <p:spPr>
          <a:xfrm flipV="1">
            <a:off x="3721100" y="3575483"/>
            <a:ext cx="457201" cy="1"/>
          </a:xfrm>
          <a:prstGeom prst="line">
            <a:avLst/>
          </a:prstGeom>
          <a:ln w="508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46" name="Line"/>
          <p:cNvSpPr/>
          <p:nvPr/>
        </p:nvSpPr>
        <p:spPr>
          <a:xfrm>
            <a:off x="3619500" y="3702483"/>
            <a:ext cx="0" cy="457201"/>
          </a:xfrm>
          <a:prstGeom prst="line">
            <a:avLst/>
          </a:prstGeom>
          <a:ln w="508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13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0" y="2317750"/>
            <a:ext cx="4445000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8" name="https://en.wikipedia.org/wiki/Gradient_descent"/>
          <p:cNvSpPr txBox="1"/>
          <p:nvPr/>
        </p:nvSpPr>
        <p:spPr>
          <a:xfrm>
            <a:off x="8148711" y="6750050"/>
            <a:ext cx="298117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https://en.wikipedia.org/wiki/Gradient_descent</a:t>
            </a:r>
          </a:p>
        </p:txBody>
      </p:sp>
      <p:sp>
        <p:nvSpPr>
          <p:cNvPr id="1349" name="Hill climbing: imagine you're trying to find a peak (representing higher CTR).  Taking small steps in the steepest direction is usually best, but not if you reach a local peak/optimimum"/>
          <p:cNvSpPr txBox="1"/>
          <p:nvPr/>
        </p:nvSpPr>
        <p:spPr>
          <a:xfrm>
            <a:off x="859829" y="8036639"/>
            <a:ext cx="11285142" cy="815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latin typeface="Gill Sans"/>
                <a:ea typeface="Gill Sans"/>
                <a:cs typeface="Gill Sans"/>
                <a:sym typeface="Gill Sans"/>
              </a:rPr>
              <a:t>Hill climbing</a:t>
            </a:r>
            <a:r>
              <a:t>: imagine you're trying to find a peak (representing higher CTR).  Taking small steps in the steepest direction is usually best, but not if you reach a local peak/optimimum</a:t>
            </a:r>
          </a:p>
        </p:txBody>
      </p:sp>
      <p:sp>
        <p:nvSpPr>
          <p:cNvPr id="1350" name="CTR"/>
          <p:cNvSpPr txBox="1"/>
          <p:nvPr/>
        </p:nvSpPr>
        <p:spPr>
          <a:xfrm>
            <a:off x="3487687" y="5160049"/>
            <a:ext cx="6700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CTR</a:t>
            </a:r>
          </a:p>
        </p:txBody>
      </p:sp>
      <p:sp>
        <p:nvSpPr>
          <p:cNvPr id="1351" name="Line"/>
          <p:cNvSpPr/>
          <p:nvPr/>
        </p:nvSpPr>
        <p:spPr>
          <a:xfrm>
            <a:off x="3632200" y="3727883"/>
            <a:ext cx="504925" cy="384077"/>
          </a:xfrm>
          <a:prstGeom prst="line">
            <a:avLst/>
          </a:prstGeom>
          <a:ln w="508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Database"/>
          <p:cNvSpPr/>
          <p:nvPr/>
        </p:nvSpPr>
        <p:spPr>
          <a:xfrm>
            <a:off x="4542498" y="4167642"/>
            <a:ext cx="1700164" cy="533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Database</a:t>
            </a:r>
          </a:p>
        </p:txBody>
      </p:sp>
      <p:sp>
        <p:nvSpPr>
          <p:cNvPr id="1354" name="Version A"/>
          <p:cNvSpPr/>
          <p:nvPr/>
        </p:nvSpPr>
        <p:spPr>
          <a:xfrm>
            <a:off x="4173404" y="1866900"/>
            <a:ext cx="2438351" cy="1054497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Version A</a:t>
            </a:r>
          </a:p>
        </p:txBody>
      </p:sp>
      <p:sp>
        <p:nvSpPr>
          <p:cNvPr id="1355" name="Line"/>
          <p:cNvSpPr/>
          <p:nvPr/>
        </p:nvSpPr>
        <p:spPr>
          <a:xfrm>
            <a:off x="3976715" y="1708150"/>
            <a:ext cx="2920405" cy="5506641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56" name="Line"/>
          <p:cNvSpPr/>
          <p:nvPr/>
        </p:nvSpPr>
        <p:spPr>
          <a:xfrm flipH="1">
            <a:off x="3976715" y="1708150"/>
            <a:ext cx="2920406" cy="5506641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57" name="Control/Treatment Disruption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Control/Treatment Disruptions</a:t>
            </a:r>
          </a:p>
        </p:txBody>
      </p:sp>
      <p:sp>
        <p:nvSpPr>
          <p:cNvPr id="1358" name="Different variants may save databases/servers, affecting performance of both.  Bugs crashing the server will be especially bad!  Metrics won't show the true blame."/>
          <p:cNvSpPr txBox="1"/>
          <p:nvPr/>
        </p:nvSpPr>
        <p:spPr>
          <a:xfrm>
            <a:off x="859829" y="8418830"/>
            <a:ext cx="1128514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Different variants may save databases/servers, affecting performance of both.  Bugs crashing the server will be especially bad!  Metrics won't show the true blame.</a:t>
            </a:r>
          </a:p>
        </p:txBody>
      </p:sp>
      <p:sp>
        <p:nvSpPr>
          <p:cNvPr id="1359" name="users/requests"/>
          <p:cNvSpPr txBox="1"/>
          <p:nvPr/>
        </p:nvSpPr>
        <p:spPr>
          <a:xfrm>
            <a:off x="604965" y="4305300"/>
            <a:ext cx="226003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users/requests</a:t>
            </a:r>
          </a:p>
        </p:txBody>
      </p:sp>
      <p:sp>
        <p:nvSpPr>
          <p:cNvPr id="1360" name="Version B"/>
          <p:cNvSpPr/>
          <p:nvPr/>
        </p:nvSpPr>
        <p:spPr>
          <a:xfrm>
            <a:off x="4173404" y="5410200"/>
            <a:ext cx="2438351" cy="1054497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Version B</a:t>
            </a:r>
          </a:p>
        </p:txBody>
      </p:sp>
      <p:sp>
        <p:nvSpPr>
          <p:cNvPr id="1361" name="Line"/>
          <p:cNvSpPr/>
          <p:nvPr/>
        </p:nvSpPr>
        <p:spPr>
          <a:xfrm flipV="1">
            <a:off x="1455579" y="2582465"/>
            <a:ext cx="2650333" cy="16593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62" name="Line"/>
          <p:cNvSpPr/>
          <p:nvPr/>
        </p:nvSpPr>
        <p:spPr>
          <a:xfrm>
            <a:off x="1455579" y="5003800"/>
            <a:ext cx="2647566" cy="8705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63" name="some traffic"/>
          <p:cNvSpPr txBox="1"/>
          <p:nvPr/>
        </p:nvSpPr>
        <p:spPr>
          <a:xfrm>
            <a:off x="1504101" y="2693040"/>
            <a:ext cx="153055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some traffic</a:t>
            </a:r>
          </a:p>
        </p:txBody>
      </p:sp>
      <p:sp>
        <p:nvSpPr>
          <p:cNvPr id="1364" name="metrics"/>
          <p:cNvSpPr/>
          <p:nvPr/>
        </p:nvSpPr>
        <p:spPr>
          <a:xfrm>
            <a:off x="7856404" y="1866900"/>
            <a:ext cx="1318073" cy="10544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metrics</a:t>
            </a:r>
          </a:p>
        </p:txBody>
      </p:sp>
      <p:sp>
        <p:nvSpPr>
          <p:cNvPr id="1365" name="metrics"/>
          <p:cNvSpPr/>
          <p:nvPr/>
        </p:nvSpPr>
        <p:spPr>
          <a:xfrm>
            <a:off x="7856404" y="5410200"/>
            <a:ext cx="1318073" cy="10544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metrics</a:t>
            </a:r>
          </a:p>
        </p:txBody>
      </p:sp>
      <p:sp>
        <p:nvSpPr>
          <p:cNvPr id="1366" name="compare"/>
          <p:cNvSpPr/>
          <p:nvPr/>
        </p:nvSpPr>
        <p:spPr>
          <a:xfrm>
            <a:off x="9228004" y="3676650"/>
            <a:ext cx="1318073" cy="105449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compare</a:t>
            </a:r>
          </a:p>
        </p:txBody>
      </p:sp>
      <p:sp>
        <p:nvSpPr>
          <p:cNvPr id="1367" name="Line"/>
          <p:cNvSpPr/>
          <p:nvPr/>
        </p:nvSpPr>
        <p:spPr>
          <a:xfrm>
            <a:off x="6685988" y="2413000"/>
            <a:ext cx="109618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68" name="Line"/>
          <p:cNvSpPr/>
          <p:nvPr/>
        </p:nvSpPr>
        <p:spPr>
          <a:xfrm>
            <a:off x="6685988" y="5969000"/>
            <a:ext cx="109618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69" name="Line"/>
          <p:cNvSpPr/>
          <p:nvPr/>
        </p:nvSpPr>
        <p:spPr>
          <a:xfrm flipV="1">
            <a:off x="8832287" y="4805064"/>
            <a:ext cx="467535" cy="5035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0" name="Line"/>
          <p:cNvSpPr/>
          <p:nvPr/>
        </p:nvSpPr>
        <p:spPr>
          <a:xfrm>
            <a:off x="8832287" y="3022599"/>
            <a:ext cx="485889" cy="5743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1" name="control…"/>
          <p:cNvSpPr txBox="1"/>
          <p:nvPr/>
        </p:nvSpPr>
        <p:spPr>
          <a:xfrm>
            <a:off x="4252705" y="2899287"/>
            <a:ext cx="227975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control</a:t>
            </a:r>
          </a:p>
          <a:p>
            <a:r>
              <a:t>(previous version)</a:t>
            </a:r>
          </a:p>
        </p:txBody>
      </p:sp>
      <p:sp>
        <p:nvSpPr>
          <p:cNvPr id="1372" name="treatment…"/>
          <p:cNvSpPr txBox="1"/>
          <p:nvPr/>
        </p:nvSpPr>
        <p:spPr>
          <a:xfrm>
            <a:off x="4001557" y="6506087"/>
            <a:ext cx="27820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treatment</a:t>
            </a:r>
          </a:p>
          <a:p>
            <a:r>
              <a:t>(change some factors)</a:t>
            </a:r>
          </a:p>
        </p:txBody>
      </p:sp>
      <p:sp>
        <p:nvSpPr>
          <p:cNvPr id="1373" name="Line"/>
          <p:cNvSpPr/>
          <p:nvPr/>
        </p:nvSpPr>
        <p:spPr>
          <a:xfrm>
            <a:off x="10597587" y="4203898"/>
            <a:ext cx="5273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4" name="act, learn,…"/>
          <p:cNvSpPr txBox="1"/>
          <p:nvPr/>
        </p:nvSpPr>
        <p:spPr>
          <a:xfrm>
            <a:off x="11176467" y="3797498"/>
            <a:ext cx="122336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act, learn,</a:t>
            </a:r>
          </a:p>
          <a:p>
            <a:r>
              <a:t>or debug</a:t>
            </a:r>
          </a:p>
        </p:txBody>
      </p:sp>
      <p:sp>
        <p:nvSpPr>
          <p:cNvPr id="1375" name="some traffic"/>
          <p:cNvSpPr txBox="1"/>
          <p:nvPr/>
        </p:nvSpPr>
        <p:spPr>
          <a:xfrm>
            <a:off x="1504101" y="5614040"/>
            <a:ext cx="153055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some traffic</a:t>
            </a:r>
          </a:p>
        </p:txBody>
      </p:sp>
      <p:sp>
        <p:nvSpPr>
          <p:cNvPr id="1376" name="Rounded Rectangle"/>
          <p:cNvSpPr/>
          <p:nvPr/>
        </p:nvSpPr>
        <p:spPr>
          <a:xfrm>
            <a:off x="3822700" y="1392816"/>
            <a:ext cx="3268465" cy="6206133"/>
          </a:xfrm>
          <a:prstGeom prst="roundRect">
            <a:avLst>
              <a:gd name="adj" fmla="val 15000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77" name="same server"/>
          <p:cNvSpPr txBox="1"/>
          <p:nvPr/>
        </p:nvSpPr>
        <p:spPr>
          <a:xfrm>
            <a:off x="4673128" y="7576163"/>
            <a:ext cx="15676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same server</a:t>
            </a:r>
          </a:p>
        </p:txBody>
      </p:sp>
      <p:sp>
        <p:nvSpPr>
          <p:cNvPr id="1381" name="Connection Line"/>
          <p:cNvSpPr/>
          <p:nvPr/>
        </p:nvSpPr>
        <p:spPr>
          <a:xfrm>
            <a:off x="6029705" y="2818341"/>
            <a:ext cx="727048" cy="1284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75" h="21600" extrusionOk="0">
                <a:moveTo>
                  <a:pt x="0" y="21600"/>
                </a:moveTo>
                <a:cubicBezTo>
                  <a:pt x="16538" y="13973"/>
                  <a:pt x="21600" y="6773"/>
                  <a:pt x="15186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82" name="Connection Line"/>
          <p:cNvSpPr/>
          <p:nvPr/>
        </p:nvSpPr>
        <p:spPr>
          <a:xfrm>
            <a:off x="6169405" y="4788528"/>
            <a:ext cx="317253" cy="574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0" h="21600" extrusionOk="0">
                <a:moveTo>
                  <a:pt x="0" y="0"/>
                </a:moveTo>
                <a:cubicBezTo>
                  <a:pt x="15702" y="6389"/>
                  <a:pt x="21600" y="13589"/>
                  <a:pt x="1769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80" name="Ant"/>
          <p:cNvSpPr/>
          <p:nvPr/>
        </p:nvSpPr>
        <p:spPr>
          <a:xfrm rot="2715474">
            <a:off x="4325480" y="5459569"/>
            <a:ext cx="613261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50" y="0"/>
                </a:moveTo>
                <a:lnTo>
                  <a:pt x="4393" y="164"/>
                </a:lnTo>
                <a:lnTo>
                  <a:pt x="6942" y="4156"/>
                </a:lnTo>
                <a:lnTo>
                  <a:pt x="9120" y="4779"/>
                </a:lnTo>
                <a:cubicBezTo>
                  <a:pt x="8433" y="5543"/>
                  <a:pt x="7992" y="6624"/>
                  <a:pt x="7992" y="7296"/>
                </a:cubicBezTo>
                <a:cubicBezTo>
                  <a:pt x="7992" y="8159"/>
                  <a:pt x="9092" y="8526"/>
                  <a:pt x="10120" y="8651"/>
                </a:cubicBezTo>
                <a:cubicBezTo>
                  <a:pt x="9737" y="8952"/>
                  <a:pt x="9237" y="9252"/>
                  <a:pt x="8998" y="10071"/>
                </a:cubicBezTo>
                <a:lnTo>
                  <a:pt x="6682" y="8569"/>
                </a:lnTo>
                <a:lnTo>
                  <a:pt x="6718" y="6188"/>
                </a:lnTo>
                <a:lnTo>
                  <a:pt x="3655" y="4424"/>
                </a:lnTo>
                <a:lnTo>
                  <a:pt x="3293" y="4762"/>
                </a:lnTo>
                <a:lnTo>
                  <a:pt x="6031" y="6462"/>
                </a:lnTo>
                <a:lnTo>
                  <a:pt x="5886" y="8842"/>
                </a:lnTo>
                <a:lnTo>
                  <a:pt x="8953" y="11169"/>
                </a:lnTo>
                <a:cubicBezTo>
                  <a:pt x="9004" y="11535"/>
                  <a:pt x="9200" y="11960"/>
                  <a:pt x="9627" y="12353"/>
                </a:cubicBezTo>
                <a:lnTo>
                  <a:pt x="4357" y="11519"/>
                </a:lnTo>
                <a:lnTo>
                  <a:pt x="3271" y="14435"/>
                </a:lnTo>
                <a:lnTo>
                  <a:pt x="0" y="15865"/>
                </a:lnTo>
                <a:lnTo>
                  <a:pt x="303" y="16270"/>
                </a:lnTo>
                <a:lnTo>
                  <a:pt x="3850" y="14790"/>
                </a:lnTo>
                <a:lnTo>
                  <a:pt x="4929" y="12206"/>
                </a:lnTo>
                <a:lnTo>
                  <a:pt x="9489" y="13097"/>
                </a:lnTo>
                <a:lnTo>
                  <a:pt x="5146" y="14823"/>
                </a:lnTo>
                <a:lnTo>
                  <a:pt x="5133" y="18673"/>
                </a:lnTo>
                <a:lnTo>
                  <a:pt x="2185" y="21300"/>
                </a:lnTo>
                <a:lnTo>
                  <a:pt x="2685" y="21600"/>
                </a:lnTo>
                <a:lnTo>
                  <a:pt x="5804" y="18951"/>
                </a:lnTo>
                <a:lnTo>
                  <a:pt x="5906" y="18869"/>
                </a:lnTo>
                <a:lnTo>
                  <a:pt x="5906" y="18750"/>
                </a:lnTo>
                <a:lnTo>
                  <a:pt x="6051" y="15188"/>
                </a:lnTo>
                <a:lnTo>
                  <a:pt x="10127" y="13795"/>
                </a:lnTo>
                <a:cubicBezTo>
                  <a:pt x="9830" y="14063"/>
                  <a:pt x="9619" y="14428"/>
                  <a:pt x="9525" y="14783"/>
                </a:cubicBezTo>
                <a:cubicBezTo>
                  <a:pt x="8215" y="14953"/>
                  <a:pt x="7281" y="15456"/>
                  <a:pt x="7281" y="16680"/>
                </a:cubicBezTo>
                <a:cubicBezTo>
                  <a:pt x="7281" y="18269"/>
                  <a:pt x="8852" y="21458"/>
                  <a:pt x="10792" y="21458"/>
                </a:cubicBezTo>
                <a:cubicBezTo>
                  <a:pt x="12732" y="21458"/>
                  <a:pt x="14303" y="18269"/>
                  <a:pt x="14303" y="16680"/>
                </a:cubicBezTo>
                <a:cubicBezTo>
                  <a:pt x="14303" y="15456"/>
                  <a:pt x="13369" y="14947"/>
                  <a:pt x="12059" y="14783"/>
                </a:cubicBezTo>
                <a:cubicBezTo>
                  <a:pt x="11965" y="14428"/>
                  <a:pt x="11756" y="14063"/>
                  <a:pt x="11459" y="13795"/>
                </a:cubicBezTo>
                <a:lnTo>
                  <a:pt x="15533" y="15188"/>
                </a:lnTo>
                <a:lnTo>
                  <a:pt x="15678" y="18750"/>
                </a:lnTo>
                <a:lnTo>
                  <a:pt x="15678" y="18869"/>
                </a:lnTo>
                <a:lnTo>
                  <a:pt x="15780" y="18951"/>
                </a:lnTo>
                <a:lnTo>
                  <a:pt x="18899" y="21600"/>
                </a:lnTo>
                <a:lnTo>
                  <a:pt x="19399" y="21300"/>
                </a:lnTo>
                <a:lnTo>
                  <a:pt x="16454" y="18668"/>
                </a:lnTo>
                <a:lnTo>
                  <a:pt x="16438" y="14818"/>
                </a:lnTo>
                <a:lnTo>
                  <a:pt x="12095" y="13090"/>
                </a:lnTo>
                <a:lnTo>
                  <a:pt x="16655" y="12201"/>
                </a:lnTo>
                <a:lnTo>
                  <a:pt x="17748" y="14783"/>
                </a:lnTo>
                <a:lnTo>
                  <a:pt x="21295" y="16265"/>
                </a:lnTo>
                <a:lnTo>
                  <a:pt x="21600" y="15860"/>
                </a:lnTo>
                <a:lnTo>
                  <a:pt x="18327" y="14428"/>
                </a:lnTo>
                <a:lnTo>
                  <a:pt x="17241" y="11513"/>
                </a:lnTo>
                <a:lnTo>
                  <a:pt x="11973" y="12348"/>
                </a:lnTo>
                <a:cubicBezTo>
                  <a:pt x="12400" y="11960"/>
                  <a:pt x="12594" y="11535"/>
                  <a:pt x="12645" y="11164"/>
                </a:cubicBezTo>
                <a:lnTo>
                  <a:pt x="15714" y="8837"/>
                </a:lnTo>
                <a:lnTo>
                  <a:pt x="15569" y="6455"/>
                </a:lnTo>
                <a:lnTo>
                  <a:pt x="18307" y="4757"/>
                </a:lnTo>
                <a:lnTo>
                  <a:pt x="17945" y="4419"/>
                </a:lnTo>
                <a:lnTo>
                  <a:pt x="14875" y="6188"/>
                </a:lnTo>
                <a:lnTo>
                  <a:pt x="14911" y="8574"/>
                </a:lnTo>
                <a:lnTo>
                  <a:pt x="12595" y="10076"/>
                </a:lnTo>
                <a:cubicBezTo>
                  <a:pt x="12363" y="9257"/>
                  <a:pt x="11857" y="8957"/>
                  <a:pt x="11473" y="8656"/>
                </a:cubicBezTo>
                <a:cubicBezTo>
                  <a:pt x="12501" y="8531"/>
                  <a:pt x="13602" y="8170"/>
                  <a:pt x="13602" y="7301"/>
                </a:cubicBezTo>
                <a:cubicBezTo>
                  <a:pt x="13602" y="6624"/>
                  <a:pt x="13160" y="5543"/>
                  <a:pt x="12473" y="4784"/>
                </a:cubicBezTo>
                <a:lnTo>
                  <a:pt x="14651" y="4161"/>
                </a:lnTo>
                <a:lnTo>
                  <a:pt x="17198" y="169"/>
                </a:lnTo>
                <a:lnTo>
                  <a:pt x="16743" y="5"/>
                </a:lnTo>
                <a:lnTo>
                  <a:pt x="14282" y="3861"/>
                </a:lnTo>
                <a:lnTo>
                  <a:pt x="12147" y="4473"/>
                </a:lnTo>
                <a:cubicBezTo>
                  <a:pt x="11995" y="4342"/>
                  <a:pt x="11834" y="4226"/>
                  <a:pt x="11667" y="4134"/>
                </a:cubicBezTo>
                <a:cubicBezTo>
                  <a:pt x="11856" y="4084"/>
                  <a:pt x="12002" y="4020"/>
                  <a:pt x="12118" y="3932"/>
                </a:cubicBezTo>
                <a:cubicBezTo>
                  <a:pt x="12407" y="3708"/>
                  <a:pt x="12399" y="3408"/>
                  <a:pt x="12385" y="3140"/>
                </a:cubicBezTo>
                <a:lnTo>
                  <a:pt x="12385" y="3118"/>
                </a:lnTo>
                <a:lnTo>
                  <a:pt x="11950" y="3123"/>
                </a:lnTo>
                <a:lnTo>
                  <a:pt x="11950" y="3145"/>
                </a:lnTo>
                <a:cubicBezTo>
                  <a:pt x="11957" y="3375"/>
                  <a:pt x="11965" y="3578"/>
                  <a:pt x="11805" y="3704"/>
                </a:cubicBezTo>
                <a:cubicBezTo>
                  <a:pt x="11646" y="3829"/>
                  <a:pt x="11306" y="3888"/>
                  <a:pt x="10799" y="3888"/>
                </a:cubicBezTo>
                <a:cubicBezTo>
                  <a:pt x="10292" y="3888"/>
                  <a:pt x="9954" y="3829"/>
                  <a:pt x="9795" y="3704"/>
                </a:cubicBezTo>
                <a:cubicBezTo>
                  <a:pt x="9635" y="3578"/>
                  <a:pt x="9643" y="3380"/>
                  <a:pt x="9650" y="3145"/>
                </a:cubicBezTo>
                <a:lnTo>
                  <a:pt x="9650" y="3123"/>
                </a:lnTo>
                <a:lnTo>
                  <a:pt x="9215" y="3118"/>
                </a:lnTo>
                <a:lnTo>
                  <a:pt x="9215" y="3140"/>
                </a:lnTo>
                <a:cubicBezTo>
                  <a:pt x="9208" y="3408"/>
                  <a:pt x="9200" y="3708"/>
                  <a:pt x="9482" y="3932"/>
                </a:cubicBezTo>
                <a:cubicBezTo>
                  <a:pt x="9598" y="4020"/>
                  <a:pt x="9743" y="4085"/>
                  <a:pt x="9923" y="4129"/>
                </a:cubicBezTo>
                <a:cubicBezTo>
                  <a:pt x="9757" y="4221"/>
                  <a:pt x="9598" y="4337"/>
                  <a:pt x="9446" y="4468"/>
                </a:cubicBezTo>
                <a:lnTo>
                  <a:pt x="7311" y="3855"/>
                </a:lnTo>
                <a:lnTo>
                  <a:pt x="485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Lecture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Splitting users/requests across versions</a:t>
            </a:r>
            <a:endParaRPr dirty="0"/>
          </a:p>
        </p:txBody>
      </p:sp>
      <p:sp>
        <p:nvSpPr>
          <p:cNvPr id="1385" name="users/requests"/>
          <p:cNvSpPr txBox="1"/>
          <p:nvPr/>
        </p:nvSpPr>
        <p:spPr>
          <a:xfrm>
            <a:off x="604965" y="4940300"/>
            <a:ext cx="226003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users/requests</a:t>
            </a:r>
          </a:p>
        </p:txBody>
      </p:sp>
      <p:sp>
        <p:nvSpPr>
          <p:cNvPr id="1386" name="Version A"/>
          <p:cNvSpPr/>
          <p:nvPr/>
        </p:nvSpPr>
        <p:spPr>
          <a:xfrm>
            <a:off x="4173404" y="2501900"/>
            <a:ext cx="2438351" cy="1054497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Version A</a:t>
            </a:r>
          </a:p>
        </p:txBody>
      </p:sp>
      <p:sp>
        <p:nvSpPr>
          <p:cNvPr id="1387" name="Version B"/>
          <p:cNvSpPr/>
          <p:nvPr/>
        </p:nvSpPr>
        <p:spPr>
          <a:xfrm>
            <a:off x="4173404" y="6045200"/>
            <a:ext cx="2438351" cy="1054497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Version B</a:t>
            </a:r>
          </a:p>
        </p:txBody>
      </p:sp>
      <p:sp>
        <p:nvSpPr>
          <p:cNvPr id="1388" name="Line"/>
          <p:cNvSpPr/>
          <p:nvPr/>
        </p:nvSpPr>
        <p:spPr>
          <a:xfrm flipV="1">
            <a:off x="1455579" y="3217465"/>
            <a:ext cx="2650333" cy="16593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9" name="Line"/>
          <p:cNvSpPr/>
          <p:nvPr/>
        </p:nvSpPr>
        <p:spPr>
          <a:xfrm>
            <a:off x="1455579" y="5638800"/>
            <a:ext cx="2647566" cy="8705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0" name="50%"/>
          <p:cNvSpPr txBox="1"/>
          <p:nvPr/>
        </p:nvSpPr>
        <p:spPr>
          <a:xfrm>
            <a:off x="2461413" y="3328040"/>
            <a:ext cx="6319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50%</a:t>
            </a:r>
          </a:p>
        </p:txBody>
      </p:sp>
      <p:sp>
        <p:nvSpPr>
          <p:cNvPr id="1391" name="50%"/>
          <p:cNvSpPr txBox="1"/>
          <p:nvPr/>
        </p:nvSpPr>
        <p:spPr>
          <a:xfrm>
            <a:off x="2461413" y="6249040"/>
            <a:ext cx="6319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50%</a:t>
            </a:r>
          </a:p>
        </p:txBody>
      </p:sp>
      <p:sp>
        <p:nvSpPr>
          <p:cNvPr id="1392" name="metrics"/>
          <p:cNvSpPr/>
          <p:nvPr/>
        </p:nvSpPr>
        <p:spPr>
          <a:xfrm>
            <a:off x="7856404" y="2501900"/>
            <a:ext cx="1318073" cy="10544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metrics</a:t>
            </a:r>
          </a:p>
        </p:txBody>
      </p:sp>
      <p:sp>
        <p:nvSpPr>
          <p:cNvPr id="1393" name="metrics"/>
          <p:cNvSpPr/>
          <p:nvPr/>
        </p:nvSpPr>
        <p:spPr>
          <a:xfrm>
            <a:off x="7856404" y="6045200"/>
            <a:ext cx="1318073" cy="10544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metrics</a:t>
            </a:r>
          </a:p>
        </p:txBody>
      </p:sp>
      <p:sp>
        <p:nvSpPr>
          <p:cNvPr id="1394" name="compare"/>
          <p:cNvSpPr/>
          <p:nvPr/>
        </p:nvSpPr>
        <p:spPr>
          <a:xfrm>
            <a:off x="9228004" y="4311650"/>
            <a:ext cx="1318073" cy="105449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compare</a:t>
            </a:r>
          </a:p>
        </p:txBody>
      </p:sp>
      <p:sp>
        <p:nvSpPr>
          <p:cNvPr id="1395" name="Line"/>
          <p:cNvSpPr/>
          <p:nvPr/>
        </p:nvSpPr>
        <p:spPr>
          <a:xfrm>
            <a:off x="6685988" y="3048000"/>
            <a:ext cx="109618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6" name="Line"/>
          <p:cNvSpPr/>
          <p:nvPr/>
        </p:nvSpPr>
        <p:spPr>
          <a:xfrm>
            <a:off x="6685988" y="6604000"/>
            <a:ext cx="109618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7" name="Line"/>
          <p:cNvSpPr/>
          <p:nvPr/>
        </p:nvSpPr>
        <p:spPr>
          <a:xfrm flipV="1">
            <a:off x="8832287" y="5440064"/>
            <a:ext cx="467535" cy="5035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8" name="Line"/>
          <p:cNvSpPr/>
          <p:nvPr/>
        </p:nvSpPr>
        <p:spPr>
          <a:xfrm>
            <a:off x="8832287" y="3657599"/>
            <a:ext cx="485889" cy="5743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9" name="control…"/>
          <p:cNvSpPr txBox="1"/>
          <p:nvPr/>
        </p:nvSpPr>
        <p:spPr>
          <a:xfrm>
            <a:off x="4252705" y="3534287"/>
            <a:ext cx="227975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control</a:t>
            </a:r>
          </a:p>
          <a:p>
            <a:r>
              <a:t>(previous version)</a:t>
            </a:r>
          </a:p>
        </p:txBody>
      </p:sp>
      <p:sp>
        <p:nvSpPr>
          <p:cNvPr id="1400" name="treatment…"/>
          <p:cNvSpPr txBox="1"/>
          <p:nvPr/>
        </p:nvSpPr>
        <p:spPr>
          <a:xfrm>
            <a:off x="4001557" y="7141087"/>
            <a:ext cx="27820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treatment</a:t>
            </a:r>
          </a:p>
          <a:p>
            <a:r>
              <a:t>(change some factors)</a:t>
            </a:r>
          </a:p>
        </p:txBody>
      </p:sp>
      <p:sp>
        <p:nvSpPr>
          <p:cNvPr id="1401" name="Line"/>
          <p:cNvSpPr/>
          <p:nvPr/>
        </p:nvSpPr>
        <p:spPr>
          <a:xfrm>
            <a:off x="10597587" y="4838898"/>
            <a:ext cx="5273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2" name="act, learn,…"/>
          <p:cNvSpPr txBox="1"/>
          <p:nvPr/>
        </p:nvSpPr>
        <p:spPr>
          <a:xfrm>
            <a:off x="11176467" y="4432498"/>
            <a:ext cx="122336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act, learn,</a:t>
            </a:r>
          </a:p>
          <a:p>
            <a:r>
              <a:t>or debug</a:t>
            </a:r>
          </a:p>
        </p:txBody>
      </p:sp>
      <p:sp>
        <p:nvSpPr>
          <p:cNvPr id="1403" name="bigger font"/>
          <p:cNvSpPr txBox="1"/>
          <p:nvPr/>
        </p:nvSpPr>
        <p:spPr>
          <a:xfrm>
            <a:off x="4440501" y="8430014"/>
            <a:ext cx="1396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bigger font</a:t>
            </a:r>
          </a:p>
        </p:txBody>
      </p:sp>
      <p:sp>
        <p:nvSpPr>
          <p:cNvPr id="1404" name="red font"/>
          <p:cNvSpPr txBox="1"/>
          <p:nvPr/>
        </p:nvSpPr>
        <p:spPr>
          <a:xfrm>
            <a:off x="6631226" y="8430014"/>
            <a:ext cx="107870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red font</a:t>
            </a:r>
          </a:p>
        </p:txBody>
      </p:sp>
      <p:sp>
        <p:nvSpPr>
          <p:cNvPr id="1405" name="Line"/>
          <p:cNvSpPr/>
          <p:nvPr/>
        </p:nvSpPr>
        <p:spPr>
          <a:xfrm flipH="1">
            <a:off x="5769074" y="7899400"/>
            <a:ext cx="212626" cy="541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6" name="Line"/>
          <p:cNvSpPr/>
          <p:nvPr/>
        </p:nvSpPr>
        <p:spPr>
          <a:xfrm>
            <a:off x="6531074" y="7899400"/>
            <a:ext cx="212626" cy="541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7" name="CTR (Click Through Rate)…"/>
          <p:cNvSpPr txBox="1"/>
          <p:nvPr/>
        </p:nvSpPr>
        <p:spPr>
          <a:xfrm>
            <a:off x="7717101" y="1549722"/>
            <a:ext cx="32249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CTR (Click Through Rate)</a:t>
            </a:r>
          </a:p>
          <a:p>
            <a:r>
              <a:t>clicks / impressions</a:t>
            </a:r>
          </a:p>
        </p:txBody>
      </p:sp>
      <p:sp>
        <p:nvSpPr>
          <p:cNvPr id="1408" name="max CTR"/>
          <p:cNvSpPr txBox="1"/>
          <p:nvPr/>
        </p:nvSpPr>
        <p:spPr>
          <a:xfrm>
            <a:off x="9763487" y="5511799"/>
            <a:ext cx="1265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max CTR</a:t>
            </a:r>
          </a:p>
        </p:txBody>
      </p:sp>
      <p:sp>
        <p:nvSpPr>
          <p:cNvPr id="1409" name="switch to best"/>
          <p:cNvSpPr txBox="1"/>
          <p:nvPr/>
        </p:nvSpPr>
        <p:spPr>
          <a:xfrm>
            <a:off x="10872182" y="3416940"/>
            <a:ext cx="179159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switch to best</a:t>
            </a:r>
          </a:p>
        </p:txBody>
      </p:sp>
      <p:sp>
        <p:nvSpPr>
          <p:cNvPr id="1410" name="Line"/>
          <p:cNvSpPr/>
          <p:nvPr/>
        </p:nvSpPr>
        <p:spPr>
          <a:xfrm flipH="1">
            <a:off x="11439376" y="3873500"/>
            <a:ext cx="41424" cy="6662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1" name="1"/>
          <p:cNvSpPr/>
          <p:nvPr/>
        </p:nvSpPr>
        <p:spPr>
          <a:xfrm>
            <a:off x="1778000" y="2732037"/>
            <a:ext cx="631925" cy="63192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412" name="2"/>
          <p:cNvSpPr/>
          <p:nvPr/>
        </p:nvSpPr>
        <p:spPr>
          <a:xfrm>
            <a:off x="3695700" y="8342652"/>
            <a:ext cx="631925" cy="63192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1413" name="3"/>
          <p:cNvSpPr/>
          <p:nvPr/>
        </p:nvSpPr>
        <p:spPr>
          <a:xfrm>
            <a:off x="7048500" y="1545110"/>
            <a:ext cx="631925" cy="63192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1414" name="4"/>
          <p:cNvSpPr/>
          <p:nvPr/>
        </p:nvSpPr>
        <p:spPr>
          <a:xfrm>
            <a:off x="10080417" y="5952010"/>
            <a:ext cx="631925" cy="63192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4</a:t>
            </a:r>
          </a:p>
        </p:txBody>
      </p:sp>
      <p:sp>
        <p:nvSpPr>
          <p:cNvPr id="1415" name="5"/>
          <p:cNvSpPr/>
          <p:nvPr/>
        </p:nvSpPr>
        <p:spPr>
          <a:xfrm>
            <a:off x="11363117" y="2733997"/>
            <a:ext cx="631925" cy="63192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  <p:sp>
        <p:nvSpPr>
          <p:cNvPr id="1416" name="Rounded Rectangle"/>
          <p:cNvSpPr/>
          <p:nvPr/>
        </p:nvSpPr>
        <p:spPr>
          <a:xfrm>
            <a:off x="347917" y="2504884"/>
            <a:ext cx="3288252" cy="4452542"/>
          </a:xfrm>
          <a:prstGeom prst="roundRect">
            <a:avLst>
              <a:gd name="adj" fmla="val 6038"/>
            </a:avLst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Experiment Design:…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1771204"/>
          </a:xfrm>
          <a:prstGeom prst="rect">
            <a:avLst/>
          </a:prstGeom>
        </p:spPr>
        <p:txBody>
          <a:bodyPr/>
          <a:lstStyle/>
          <a:p>
            <a: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Experiment Design:</a:t>
            </a:r>
          </a:p>
          <a:p>
            <a: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Does Coffee Improve Programming Ability?</a:t>
            </a:r>
          </a:p>
        </p:txBody>
      </p:sp>
      <p:grpSp>
        <p:nvGrpSpPr>
          <p:cNvPr id="324" name="Group"/>
          <p:cNvGrpSpPr/>
          <p:nvPr/>
        </p:nvGrpSpPr>
        <p:grpSpPr>
          <a:xfrm>
            <a:off x="3679356" y="3913140"/>
            <a:ext cx="1016200" cy="582661"/>
            <a:chOff x="0" y="0"/>
            <a:chExt cx="1016198" cy="582659"/>
          </a:xfrm>
        </p:grpSpPr>
        <p:grpSp>
          <p:nvGrpSpPr>
            <p:cNvPr id="321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317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04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19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20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322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23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32" name="Group"/>
          <p:cNvGrpSpPr/>
          <p:nvPr/>
        </p:nvGrpSpPr>
        <p:grpSpPr>
          <a:xfrm>
            <a:off x="4441356" y="4573540"/>
            <a:ext cx="1016200" cy="582661"/>
            <a:chOff x="0" y="0"/>
            <a:chExt cx="1016198" cy="582659"/>
          </a:xfrm>
        </p:grpSpPr>
        <p:grpSp>
          <p:nvGrpSpPr>
            <p:cNvPr id="329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325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05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27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28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330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1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40" name="Group"/>
          <p:cNvGrpSpPr/>
          <p:nvPr/>
        </p:nvGrpSpPr>
        <p:grpSpPr>
          <a:xfrm>
            <a:off x="6498756" y="4417742"/>
            <a:ext cx="1016200" cy="582660"/>
            <a:chOff x="0" y="0"/>
            <a:chExt cx="1016198" cy="582659"/>
          </a:xfrm>
        </p:grpSpPr>
        <p:grpSp>
          <p:nvGrpSpPr>
            <p:cNvPr id="337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333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06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35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36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338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9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48" name="Group"/>
          <p:cNvGrpSpPr/>
          <p:nvPr/>
        </p:nvGrpSpPr>
        <p:grpSpPr>
          <a:xfrm>
            <a:off x="5558956" y="3579542"/>
            <a:ext cx="1016200" cy="582660"/>
            <a:chOff x="0" y="0"/>
            <a:chExt cx="1016198" cy="582659"/>
          </a:xfrm>
        </p:grpSpPr>
        <p:grpSp>
          <p:nvGrpSpPr>
            <p:cNvPr id="345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341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07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43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44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346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56" name="Group"/>
          <p:cNvGrpSpPr/>
          <p:nvPr/>
        </p:nvGrpSpPr>
        <p:grpSpPr>
          <a:xfrm>
            <a:off x="7933856" y="3490642"/>
            <a:ext cx="1016200" cy="582660"/>
            <a:chOff x="0" y="0"/>
            <a:chExt cx="1016198" cy="582659"/>
          </a:xfrm>
        </p:grpSpPr>
        <p:grpSp>
          <p:nvGrpSpPr>
            <p:cNvPr id="353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349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08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51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52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354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64" name="Group"/>
          <p:cNvGrpSpPr/>
          <p:nvPr/>
        </p:nvGrpSpPr>
        <p:grpSpPr>
          <a:xfrm>
            <a:off x="8327556" y="4786042"/>
            <a:ext cx="1016200" cy="582660"/>
            <a:chOff x="0" y="0"/>
            <a:chExt cx="1016198" cy="582659"/>
          </a:xfrm>
        </p:grpSpPr>
        <p:grpSp>
          <p:nvGrpSpPr>
            <p:cNvPr id="361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357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09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59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60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362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63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72" name="Group"/>
          <p:cNvGrpSpPr/>
          <p:nvPr/>
        </p:nvGrpSpPr>
        <p:grpSpPr>
          <a:xfrm>
            <a:off x="9737256" y="5116242"/>
            <a:ext cx="1016200" cy="582660"/>
            <a:chOff x="0" y="0"/>
            <a:chExt cx="1016198" cy="582659"/>
          </a:xfrm>
        </p:grpSpPr>
        <p:grpSp>
          <p:nvGrpSpPr>
            <p:cNvPr id="369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365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10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67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68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370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71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80" name="Group"/>
          <p:cNvGrpSpPr/>
          <p:nvPr/>
        </p:nvGrpSpPr>
        <p:grpSpPr>
          <a:xfrm>
            <a:off x="9445156" y="3913140"/>
            <a:ext cx="1016200" cy="582661"/>
            <a:chOff x="0" y="0"/>
            <a:chExt cx="1016198" cy="582659"/>
          </a:xfrm>
        </p:grpSpPr>
        <p:grpSp>
          <p:nvGrpSpPr>
            <p:cNvPr id="377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373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11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75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76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378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79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88" name="Group"/>
          <p:cNvGrpSpPr/>
          <p:nvPr/>
        </p:nvGrpSpPr>
        <p:grpSpPr>
          <a:xfrm>
            <a:off x="5838356" y="5474470"/>
            <a:ext cx="1016200" cy="582660"/>
            <a:chOff x="0" y="0"/>
            <a:chExt cx="1016198" cy="582659"/>
          </a:xfrm>
        </p:grpSpPr>
        <p:grpSp>
          <p:nvGrpSpPr>
            <p:cNvPr id="385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381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12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83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84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386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87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89" name="programmers:"/>
          <p:cNvSpPr txBox="1"/>
          <p:nvPr/>
        </p:nvSpPr>
        <p:spPr>
          <a:xfrm>
            <a:off x="1463650" y="4636270"/>
            <a:ext cx="17971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programmers:</a:t>
            </a:r>
          </a:p>
        </p:txBody>
      </p:sp>
      <p:sp>
        <p:nvSpPr>
          <p:cNvPr id="390" name="Design 1: before and after"/>
          <p:cNvSpPr txBox="1"/>
          <p:nvPr/>
        </p:nvSpPr>
        <p:spPr>
          <a:xfrm>
            <a:off x="5400256" y="2320701"/>
            <a:ext cx="32132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Design 1: before and after</a:t>
            </a:r>
          </a:p>
        </p:txBody>
      </p:sp>
      <p:sp>
        <p:nvSpPr>
          <p:cNvPr id="391" name="Rectangle"/>
          <p:cNvSpPr/>
          <p:nvPr/>
        </p:nvSpPr>
        <p:spPr>
          <a:xfrm>
            <a:off x="3425555" y="3235872"/>
            <a:ext cx="7626896" cy="3067944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2" name="Arrow"/>
          <p:cNvSpPr/>
          <p:nvPr/>
        </p:nvSpPr>
        <p:spPr>
          <a:xfrm rot="5400000">
            <a:off x="8801100" y="62992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3" name="average of 8 hours…"/>
          <p:cNvSpPr txBox="1"/>
          <p:nvPr/>
        </p:nvSpPr>
        <p:spPr>
          <a:xfrm>
            <a:off x="8196138" y="7691837"/>
            <a:ext cx="247992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average of 8 hours</a:t>
            </a:r>
          </a:p>
          <a:p>
            <a:r>
              <a:t>for the project after</a:t>
            </a:r>
          </a:p>
          <a:p>
            <a:r>
              <a:t>(with coffee)</a:t>
            </a:r>
          </a:p>
        </p:txBody>
      </p:sp>
      <p:sp>
        <p:nvSpPr>
          <p:cNvPr id="394" name="Coffee cup - to go"/>
          <p:cNvSpPr/>
          <p:nvPr/>
        </p:nvSpPr>
        <p:spPr>
          <a:xfrm>
            <a:off x="3479531" y="37814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5" name="Coffee cup - to go"/>
          <p:cNvSpPr/>
          <p:nvPr/>
        </p:nvSpPr>
        <p:spPr>
          <a:xfrm>
            <a:off x="6527531" y="35274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6" name="Coffee cup - to go"/>
          <p:cNvSpPr/>
          <p:nvPr/>
        </p:nvSpPr>
        <p:spPr>
          <a:xfrm>
            <a:off x="7492731" y="43275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7" name="Coffee cup - to go"/>
          <p:cNvSpPr/>
          <p:nvPr/>
        </p:nvSpPr>
        <p:spPr>
          <a:xfrm>
            <a:off x="5460731" y="44545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8" name="Coffee cup - to go"/>
          <p:cNvSpPr/>
          <p:nvPr/>
        </p:nvSpPr>
        <p:spPr>
          <a:xfrm>
            <a:off x="5587731" y="53435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9" name="Coffee cup - to go"/>
          <p:cNvSpPr/>
          <p:nvPr/>
        </p:nvSpPr>
        <p:spPr>
          <a:xfrm>
            <a:off x="7746731" y="34385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0" name="Coffee cup - to go"/>
          <p:cNvSpPr/>
          <p:nvPr/>
        </p:nvSpPr>
        <p:spPr>
          <a:xfrm>
            <a:off x="9524731" y="49625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1" name="Coffee cup - to go"/>
          <p:cNvSpPr/>
          <p:nvPr/>
        </p:nvSpPr>
        <p:spPr>
          <a:xfrm>
            <a:off x="8127731" y="47085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2" name="Coffee cup - to go"/>
          <p:cNvSpPr/>
          <p:nvPr/>
        </p:nvSpPr>
        <p:spPr>
          <a:xfrm>
            <a:off x="9143731" y="36925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3" name="average of 16 hours…"/>
          <p:cNvSpPr txBox="1"/>
          <p:nvPr/>
        </p:nvSpPr>
        <p:spPr>
          <a:xfrm>
            <a:off x="3757364" y="7691837"/>
            <a:ext cx="272147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average of 16 hours</a:t>
            </a:r>
          </a:p>
          <a:p>
            <a:r>
              <a:t>for the project before</a:t>
            </a:r>
          </a:p>
          <a:p>
            <a:r>
              <a:t>(no coffee)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What to spli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What to split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419" name="Don't go straight to 50/50!"/>
          <p:cNvSpPr txBox="1"/>
          <p:nvPr/>
        </p:nvSpPr>
        <p:spPr>
          <a:xfrm>
            <a:off x="4859063" y="1619249"/>
            <a:ext cx="33222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Don't go straight to 50/50!</a:t>
            </a:r>
          </a:p>
        </p:txBody>
      </p:sp>
      <p:pic>
        <p:nvPicPr>
          <p:cNvPr id="14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794000"/>
            <a:ext cx="9956800" cy="439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What if the real factor is novelty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/>
          <a:p>
            <a: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What if the real factor is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novelty</a:t>
            </a:r>
            <a:r>
              <a:t>?</a:t>
            </a:r>
          </a:p>
        </p:txBody>
      </p:sp>
      <p:sp>
        <p:nvSpPr>
          <p:cNvPr id="1423" name="time"/>
          <p:cNvSpPr txBox="1"/>
          <p:nvPr/>
        </p:nvSpPr>
        <p:spPr>
          <a:xfrm>
            <a:off x="6180112" y="7486649"/>
            <a:ext cx="6445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time</a:t>
            </a:r>
          </a:p>
        </p:txBody>
      </p:sp>
      <p:sp>
        <p:nvSpPr>
          <p:cNvPr id="1424" name="Line"/>
          <p:cNvSpPr/>
          <p:nvPr/>
        </p:nvSpPr>
        <p:spPr>
          <a:xfrm>
            <a:off x="1701800" y="7410450"/>
            <a:ext cx="10349822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25" name="Line"/>
          <p:cNvSpPr/>
          <p:nvPr/>
        </p:nvSpPr>
        <p:spPr>
          <a:xfrm flipV="1">
            <a:off x="1701800" y="2343149"/>
            <a:ext cx="1" cy="50673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26" name="requests"/>
          <p:cNvSpPr txBox="1"/>
          <p:nvPr/>
        </p:nvSpPr>
        <p:spPr>
          <a:xfrm>
            <a:off x="455810" y="4648199"/>
            <a:ext cx="11203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requests</a:t>
            </a:r>
          </a:p>
        </p:txBody>
      </p:sp>
      <p:sp>
        <p:nvSpPr>
          <p:cNvPr id="1427" name="Rectangle"/>
          <p:cNvSpPr/>
          <p:nvPr/>
        </p:nvSpPr>
        <p:spPr>
          <a:xfrm>
            <a:off x="1827410" y="3243708"/>
            <a:ext cx="6623051" cy="409054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28" name="Rectangle"/>
          <p:cNvSpPr/>
          <p:nvPr/>
        </p:nvSpPr>
        <p:spPr>
          <a:xfrm>
            <a:off x="1827410" y="2507108"/>
            <a:ext cx="6623051" cy="74676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29" name="Version B (treatment)"/>
          <p:cNvSpPr txBox="1"/>
          <p:nvPr/>
        </p:nvSpPr>
        <p:spPr>
          <a:xfrm>
            <a:off x="3773065" y="2634108"/>
            <a:ext cx="27317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Version B (treatment)</a:t>
            </a:r>
          </a:p>
        </p:txBody>
      </p:sp>
      <p:sp>
        <p:nvSpPr>
          <p:cNvPr id="1430" name="Version A (control)"/>
          <p:cNvSpPr txBox="1"/>
          <p:nvPr/>
        </p:nvSpPr>
        <p:spPr>
          <a:xfrm>
            <a:off x="3924572" y="6698108"/>
            <a:ext cx="24287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Version A (control)</a:t>
            </a:r>
          </a:p>
        </p:txBody>
      </p:sp>
      <p:sp>
        <p:nvSpPr>
          <p:cNvPr id="1431" name="Rectangle"/>
          <p:cNvSpPr/>
          <p:nvPr/>
        </p:nvSpPr>
        <p:spPr>
          <a:xfrm>
            <a:off x="8434238" y="6587490"/>
            <a:ext cx="3393977" cy="74676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2" name="Rectangle"/>
          <p:cNvSpPr/>
          <p:nvPr/>
        </p:nvSpPr>
        <p:spPr>
          <a:xfrm>
            <a:off x="8451612" y="2505967"/>
            <a:ext cx="3378091" cy="4129684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3" name="Version B (control)"/>
          <p:cNvSpPr txBox="1"/>
          <p:nvPr/>
        </p:nvSpPr>
        <p:spPr>
          <a:xfrm>
            <a:off x="8939981" y="2634108"/>
            <a:ext cx="240551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Version B (control)</a:t>
            </a:r>
          </a:p>
        </p:txBody>
      </p:sp>
      <p:sp>
        <p:nvSpPr>
          <p:cNvPr id="1434" name="Version A (treatment)"/>
          <p:cNvSpPr txBox="1"/>
          <p:nvPr/>
        </p:nvSpPr>
        <p:spPr>
          <a:xfrm>
            <a:off x="8765257" y="6748908"/>
            <a:ext cx="27549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Version A (treatment)</a:t>
            </a:r>
          </a:p>
        </p:txBody>
      </p:sp>
      <p:sp>
        <p:nvSpPr>
          <p:cNvPr id="1435" name="Line"/>
          <p:cNvSpPr/>
          <p:nvPr/>
        </p:nvSpPr>
        <p:spPr>
          <a:xfrm flipV="1">
            <a:off x="8482359" y="7524601"/>
            <a:ext cx="1" cy="828665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36" name="we determine…"/>
          <p:cNvSpPr txBox="1"/>
          <p:nvPr/>
        </p:nvSpPr>
        <p:spPr>
          <a:xfrm>
            <a:off x="7335787" y="8355655"/>
            <a:ext cx="22931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 determine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version B is better</a:t>
            </a:r>
          </a:p>
        </p:txBody>
      </p:sp>
      <p:sp>
        <p:nvSpPr>
          <p:cNvPr id="1437" name="watch B to consider switching back"/>
          <p:cNvSpPr txBox="1"/>
          <p:nvPr/>
        </p:nvSpPr>
        <p:spPr>
          <a:xfrm>
            <a:off x="8784629" y="7425852"/>
            <a:ext cx="2693195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watch B to consider switching back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What to split between control+treatment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to split between control+treatment?</a:t>
            </a:r>
          </a:p>
        </p:txBody>
      </p:sp>
      <p:sp>
        <p:nvSpPr>
          <p:cNvPr id="1440" name="Head"/>
          <p:cNvSpPr/>
          <p:nvPr/>
        </p:nvSpPr>
        <p:spPr>
          <a:xfrm>
            <a:off x="2537823" y="1929937"/>
            <a:ext cx="754310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9154" y="0"/>
                </a:moveTo>
                <a:cubicBezTo>
                  <a:pt x="3064" y="0"/>
                  <a:pt x="0" y="3297"/>
                  <a:pt x="0" y="7252"/>
                </a:cubicBezTo>
                <a:cubicBezTo>
                  <a:pt x="0" y="11207"/>
                  <a:pt x="2755" y="14261"/>
                  <a:pt x="3263" y="17024"/>
                </a:cubicBezTo>
                <a:cubicBezTo>
                  <a:pt x="3772" y="19786"/>
                  <a:pt x="1428" y="21600"/>
                  <a:pt x="1428" y="21600"/>
                </a:cubicBezTo>
                <a:lnTo>
                  <a:pt x="13269" y="21600"/>
                </a:lnTo>
                <a:cubicBezTo>
                  <a:pt x="14015" y="18211"/>
                  <a:pt x="15444" y="18832"/>
                  <a:pt x="16687" y="18799"/>
                </a:cubicBezTo>
                <a:cubicBezTo>
                  <a:pt x="17929" y="18767"/>
                  <a:pt x="19467" y="18460"/>
                  <a:pt x="19210" y="17068"/>
                </a:cubicBezTo>
                <a:cubicBezTo>
                  <a:pt x="19036" y="16134"/>
                  <a:pt x="19250" y="15837"/>
                  <a:pt x="19675" y="15341"/>
                </a:cubicBezTo>
                <a:cubicBezTo>
                  <a:pt x="20100" y="14844"/>
                  <a:pt x="19256" y="14402"/>
                  <a:pt x="19256" y="14402"/>
                </a:cubicBezTo>
                <a:lnTo>
                  <a:pt x="19745" y="14169"/>
                </a:lnTo>
                <a:cubicBezTo>
                  <a:pt x="19977" y="14061"/>
                  <a:pt x="20093" y="13835"/>
                  <a:pt x="20035" y="13619"/>
                </a:cubicBezTo>
                <a:cubicBezTo>
                  <a:pt x="20009" y="13533"/>
                  <a:pt x="19982" y="13430"/>
                  <a:pt x="19950" y="13301"/>
                </a:cubicBezTo>
                <a:cubicBezTo>
                  <a:pt x="19847" y="12874"/>
                  <a:pt x="20073" y="12503"/>
                  <a:pt x="20497" y="12373"/>
                </a:cubicBezTo>
                <a:cubicBezTo>
                  <a:pt x="20877" y="12260"/>
                  <a:pt x="21149" y="12098"/>
                  <a:pt x="21342" y="11942"/>
                </a:cubicBezTo>
                <a:cubicBezTo>
                  <a:pt x="21600" y="11737"/>
                  <a:pt x="21600" y="11374"/>
                  <a:pt x="21407" y="11120"/>
                </a:cubicBezTo>
                <a:cubicBezTo>
                  <a:pt x="20705" y="10192"/>
                  <a:pt x="19983" y="9173"/>
                  <a:pt x="19487" y="8520"/>
                </a:cubicBezTo>
                <a:cubicBezTo>
                  <a:pt x="18754" y="7554"/>
                  <a:pt x="19939" y="7036"/>
                  <a:pt x="19572" y="5994"/>
                </a:cubicBezTo>
                <a:cubicBezTo>
                  <a:pt x="18658" y="2406"/>
                  <a:pt x="15959" y="0"/>
                  <a:pt x="915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1" name="Head"/>
          <p:cNvSpPr/>
          <p:nvPr/>
        </p:nvSpPr>
        <p:spPr>
          <a:xfrm>
            <a:off x="2537823" y="3199937"/>
            <a:ext cx="754310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9154" y="0"/>
                </a:moveTo>
                <a:cubicBezTo>
                  <a:pt x="3064" y="0"/>
                  <a:pt x="0" y="3297"/>
                  <a:pt x="0" y="7252"/>
                </a:cubicBezTo>
                <a:cubicBezTo>
                  <a:pt x="0" y="11207"/>
                  <a:pt x="2755" y="14261"/>
                  <a:pt x="3263" y="17024"/>
                </a:cubicBezTo>
                <a:cubicBezTo>
                  <a:pt x="3772" y="19786"/>
                  <a:pt x="1428" y="21600"/>
                  <a:pt x="1428" y="21600"/>
                </a:cubicBezTo>
                <a:lnTo>
                  <a:pt x="13269" y="21600"/>
                </a:lnTo>
                <a:cubicBezTo>
                  <a:pt x="14015" y="18211"/>
                  <a:pt x="15444" y="18832"/>
                  <a:pt x="16687" y="18799"/>
                </a:cubicBezTo>
                <a:cubicBezTo>
                  <a:pt x="17929" y="18767"/>
                  <a:pt x="19467" y="18460"/>
                  <a:pt x="19210" y="17068"/>
                </a:cubicBezTo>
                <a:cubicBezTo>
                  <a:pt x="19036" y="16134"/>
                  <a:pt x="19250" y="15837"/>
                  <a:pt x="19675" y="15341"/>
                </a:cubicBezTo>
                <a:cubicBezTo>
                  <a:pt x="20100" y="14844"/>
                  <a:pt x="19256" y="14402"/>
                  <a:pt x="19256" y="14402"/>
                </a:cubicBezTo>
                <a:lnTo>
                  <a:pt x="19745" y="14169"/>
                </a:lnTo>
                <a:cubicBezTo>
                  <a:pt x="19977" y="14061"/>
                  <a:pt x="20093" y="13835"/>
                  <a:pt x="20035" y="13619"/>
                </a:cubicBezTo>
                <a:cubicBezTo>
                  <a:pt x="20009" y="13533"/>
                  <a:pt x="19982" y="13430"/>
                  <a:pt x="19950" y="13301"/>
                </a:cubicBezTo>
                <a:cubicBezTo>
                  <a:pt x="19847" y="12874"/>
                  <a:pt x="20073" y="12503"/>
                  <a:pt x="20497" y="12373"/>
                </a:cubicBezTo>
                <a:cubicBezTo>
                  <a:pt x="20877" y="12260"/>
                  <a:pt x="21149" y="12098"/>
                  <a:pt x="21342" y="11942"/>
                </a:cubicBezTo>
                <a:cubicBezTo>
                  <a:pt x="21600" y="11737"/>
                  <a:pt x="21600" y="11374"/>
                  <a:pt x="21407" y="11120"/>
                </a:cubicBezTo>
                <a:cubicBezTo>
                  <a:pt x="20705" y="10192"/>
                  <a:pt x="19983" y="9173"/>
                  <a:pt x="19487" y="8520"/>
                </a:cubicBezTo>
                <a:cubicBezTo>
                  <a:pt x="18754" y="7554"/>
                  <a:pt x="19939" y="7036"/>
                  <a:pt x="19572" y="5994"/>
                </a:cubicBezTo>
                <a:cubicBezTo>
                  <a:pt x="18658" y="2406"/>
                  <a:pt x="15959" y="0"/>
                  <a:pt x="915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2" name="Head"/>
          <p:cNvSpPr/>
          <p:nvPr/>
        </p:nvSpPr>
        <p:spPr>
          <a:xfrm>
            <a:off x="2537823" y="4469937"/>
            <a:ext cx="754310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9154" y="0"/>
                </a:moveTo>
                <a:cubicBezTo>
                  <a:pt x="3064" y="0"/>
                  <a:pt x="0" y="3297"/>
                  <a:pt x="0" y="7252"/>
                </a:cubicBezTo>
                <a:cubicBezTo>
                  <a:pt x="0" y="11207"/>
                  <a:pt x="2755" y="14261"/>
                  <a:pt x="3263" y="17024"/>
                </a:cubicBezTo>
                <a:cubicBezTo>
                  <a:pt x="3772" y="19786"/>
                  <a:pt x="1428" y="21600"/>
                  <a:pt x="1428" y="21600"/>
                </a:cubicBezTo>
                <a:lnTo>
                  <a:pt x="13269" y="21600"/>
                </a:lnTo>
                <a:cubicBezTo>
                  <a:pt x="14015" y="18211"/>
                  <a:pt x="15444" y="18832"/>
                  <a:pt x="16687" y="18799"/>
                </a:cubicBezTo>
                <a:cubicBezTo>
                  <a:pt x="17929" y="18767"/>
                  <a:pt x="19467" y="18460"/>
                  <a:pt x="19210" y="17068"/>
                </a:cubicBezTo>
                <a:cubicBezTo>
                  <a:pt x="19036" y="16134"/>
                  <a:pt x="19250" y="15837"/>
                  <a:pt x="19675" y="15341"/>
                </a:cubicBezTo>
                <a:cubicBezTo>
                  <a:pt x="20100" y="14844"/>
                  <a:pt x="19256" y="14402"/>
                  <a:pt x="19256" y="14402"/>
                </a:cubicBezTo>
                <a:lnTo>
                  <a:pt x="19745" y="14169"/>
                </a:lnTo>
                <a:cubicBezTo>
                  <a:pt x="19977" y="14061"/>
                  <a:pt x="20093" y="13835"/>
                  <a:pt x="20035" y="13619"/>
                </a:cubicBezTo>
                <a:cubicBezTo>
                  <a:pt x="20009" y="13533"/>
                  <a:pt x="19982" y="13430"/>
                  <a:pt x="19950" y="13301"/>
                </a:cubicBezTo>
                <a:cubicBezTo>
                  <a:pt x="19847" y="12874"/>
                  <a:pt x="20073" y="12503"/>
                  <a:pt x="20497" y="12373"/>
                </a:cubicBezTo>
                <a:cubicBezTo>
                  <a:pt x="20877" y="12260"/>
                  <a:pt x="21149" y="12098"/>
                  <a:pt x="21342" y="11942"/>
                </a:cubicBezTo>
                <a:cubicBezTo>
                  <a:pt x="21600" y="11737"/>
                  <a:pt x="21600" y="11374"/>
                  <a:pt x="21407" y="11120"/>
                </a:cubicBezTo>
                <a:cubicBezTo>
                  <a:pt x="20705" y="10192"/>
                  <a:pt x="19983" y="9173"/>
                  <a:pt x="19487" y="8520"/>
                </a:cubicBezTo>
                <a:cubicBezTo>
                  <a:pt x="18754" y="7554"/>
                  <a:pt x="19939" y="7036"/>
                  <a:pt x="19572" y="5994"/>
                </a:cubicBezTo>
                <a:cubicBezTo>
                  <a:pt x="18658" y="2406"/>
                  <a:pt x="15959" y="0"/>
                  <a:pt x="915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3" name="Rectangle"/>
          <p:cNvSpPr/>
          <p:nvPr/>
        </p:nvSpPr>
        <p:spPr>
          <a:xfrm>
            <a:off x="8559800" y="1562100"/>
            <a:ext cx="2678212" cy="4049713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4" name="server"/>
          <p:cNvSpPr txBox="1"/>
          <p:nvPr/>
        </p:nvSpPr>
        <p:spPr>
          <a:xfrm>
            <a:off x="9388843" y="5632450"/>
            <a:ext cx="102012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/>
            </a:lvl1pPr>
          </a:lstStyle>
          <a:p>
            <a:r>
              <a:t>server</a:t>
            </a:r>
          </a:p>
        </p:txBody>
      </p:sp>
      <p:sp>
        <p:nvSpPr>
          <p:cNvPr id="1445" name="Line"/>
          <p:cNvSpPr/>
          <p:nvPr/>
        </p:nvSpPr>
        <p:spPr>
          <a:xfrm flipH="1">
            <a:off x="8369299" y="1676400"/>
            <a:ext cx="1" cy="3949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6" name="requests…"/>
          <p:cNvSpPr txBox="1"/>
          <p:nvPr/>
        </p:nvSpPr>
        <p:spPr>
          <a:xfrm>
            <a:off x="7322139" y="5524500"/>
            <a:ext cx="116573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/>
            </a:pPr>
            <a:r>
              <a:t>requests</a:t>
            </a:r>
          </a:p>
          <a:p>
            <a:pPr>
              <a:defRPr sz="2200"/>
            </a:pPr>
            <a:r>
              <a:t>over time</a:t>
            </a:r>
          </a:p>
        </p:txBody>
      </p:sp>
      <p:sp>
        <p:nvSpPr>
          <p:cNvPr id="1447" name="Line"/>
          <p:cNvSpPr/>
          <p:nvPr/>
        </p:nvSpPr>
        <p:spPr>
          <a:xfrm flipV="1">
            <a:off x="4368799" y="1831330"/>
            <a:ext cx="3923309" cy="36577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8" name="Line"/>
          <p:cNvSpPr/>
          <p:nvPr/>
        </p:nvSpPr>
        <p:spPr>
          <a:xfrm flipV="1">
            <a:off x="4368799" y="1958330"/>
            <a:ext cx="3923309" cy="36577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9" name="Line"/>
          <p:cNvSpPr/>
          <p:nvPr/>
        </p:nvSpPr>
        <p:spPr>
          <a:xfrm>
            <a:off x="4368799" y="2451100"/>
            <a:ext cx="3924414" cy="71507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0" name="Line"/>
          <p:cNvSpPr/>
          <p:nvPr/>
        </p:nvSpPr>
        <p:spPr>
          <a:xfrm>
            <a:off x="4368800" y="2578100"/>
            <a:ext cx="3925146" cy="85975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1" name="Line"/>
          <p:cNvSpPr/>
          <p:nvPr/>
        </p:nvSpPr>
        <p:spPr>
          <a:xfrm flipV="1">
            <a:off x="4368650" y="2386411"/>
            <a:ext cx="3856636" cy="1059143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2" name="Line"/>
          <p:cNvSpPr/>
          <p:nvPr/>
        </p:nvSpPr>
        <p:spPr>
          <a:xfrm flipV="1">
            <a:off x="4368650" y="3276899"/>
            <a:ext cx="3891164" cy="295655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3" name="Line"/>
          <p:cNvSpPr/>
          <p:nvPr/>
        </p:nvSpPr>
        <p:spPr>
          <a:xfrm>
            <a:off x="4368650" y="3699553"/>
            <a:ext cx="3890767" cy="54210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4" name="Line"/>
          <p:cNvSpPr/>
          <p:nvPr/>
        </p:nvSpPr>
        <p:spPr>
          <a:xfrm>
            <a:off x="4368650" y="4842553"/>
            <a:ext cx="3890767" cy="54210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5" name="Line"/>
          <p:cNvSpPr/>
          <p:nvPr/>
        </p:nvSpPr>
        <p:spPr>
          <a:xfrm flipV="1">
            <a:off x="4368650" y="3803701"/>
            <a:ext cx="3859811" cy="784853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6" name="split users?"/>
          <p:cNvSpPr txBox="1"/>
          <p:nvPr/>
        </p:nvSpPr>
        <p:spPr>
          <a:xfrm>
            <a:off x="2733308" y="5778499"/>
            <a:ext cx="13793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split users?</a:t>
            </a:r>
          </a:p>
        </p:txBody>
      </p:sp>
      <p:sp>
        <p:nvSpPr>
          <p:cNvPr id="1457" name="or requests?"/>
          <p:cNvSpPr txBox="1"/>
          <p:nvPr/>
        </p:nvSpPr>
        <p:spPr>
          <a:xfrm>
            <a:off x="7126337" y="6502399"/>
            <a:ext cx="155733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or requests?</a:t>
            </a:r>
          </a:p>
        </p:txBody>
      </p:sp>
      <p:sp>
        <p:nvSpPr>
          <p:cNvPr id="1458" name="easier, but can't test over-time metrics or provide consistent experience"/>
          <p:cNvSpPr txBox="1"/>
          <p:nvPr/>
        </p:nvSpPr>
        <p:spPr>
          <a:xfrm>
            <a:off x="6390977" y="7053893"/>
            <a:ext cx="338345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easier, but can't test over-time metrics or provide consistent experience</a:t>
            </a:r>
          </a:p>
        </p:txBody>
      </p:sp>
      <p:sp>
        <p:nvSpPr>
          <p:cNvPr id="1459" name="how to identify?…"/>
          <p:cNvSpPr txBox="1"/>
          <p:nvPr/>
        </p:nvSpPr>
        <p:spPr>
          <a:xfrm>
            <a:off x="2327589" y="6482393"/>
            <a:ext cx="311805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how to identify?</a:t>
            </a:r>
          </a:p>
          <a:p>
            <a:pPr marL="571500" indent="-381000" algn="l">
              <a:buSzPct val="145000"/>
              <a:buChar char="-"/>
            </a:pPr>
            <a:r>
              <a:t>IP addresses</a:t>
            </a:r>
          </a:p>
          <a:p>
            <a:pPr marL="571500" indent="-381000" algn="l">
              <a:buSzPct val="145000"/>
              <a:buChar char="-"/>
            </a:pPr>
            <a:r>
              <a:t>signed-in services</a:t>
            </a:r>
          </a:p>
          <a:p>
            <a:pPr marL="571500" indent="-381000" algn="l">
              <a:buSzPct val="145000"/>
              <a:buChar char="-"/>
            </a:pPr>
            <a:r>
              <a:t>cookies</a:t>
            </a:r>
          </a:p>
        </p:txBody>
      </p:sp>
      <p:sp>
        <p:nvSpPr>
          <p:cNvPr id="1460" name="Notebook"/>
          <p:cNvSpPr/>
          <p:nvPr/>
        </p:nvSpPr>
        <p:spPr>
          <a:xfrm>
            <a:off x="3421838" y="2120759"/>
            <a:ext cx="929551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1" name="Notebook"/>
          <p:cNvSpPr/>
          <p:nvPr/>
        </p:nvSpPr>
        <p:spPr>
          <a:xfrm>
            <a:off x="3421838" y="3327259"/>
            <a:ext cx="929551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2" name="Notebook"/>
          <p:cNvSpPr/>
          <p:nvPr/>
        </p:nvSpPr>
        <p:spPr>
          <a:xfrm>
            <a:off x="3421838" y="4495659"/>
            <a:ext cx="929551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What to split between control+treatment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to split between control+treatment?</a:t>
            </a:r>
          </a:p>
        </p:txBody>
      </p:sp>
      <p:sp>
        <p:nvSpPr>
          <p:cNvPr id="1465" name="Head"/>
          <p:cNvSpPr/>
          <p:nvPr/>
        </p:nvSpPr>
        <p:spPr>
          <a:xfrm>
            <a:off x="2537823" y="1929937"/>
            <a:ext cx="754310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9154" y="0"/>
                </a:moveTo>
                <a:cubicBezTo>
                  <a:pt x="3064" y="0"/>
                  <a:pt x="0" y="3297"/>
                  <a:pt x="0" y="7252"/>
                </a:cubicBezTo>
                <a:cubicBezTo>
                  <a:pt x="0" y="11207"/>
                  <a:pt x="2755" y="14261"/>
                  <a:pt x="3263" y="17024"/>
                </a:cubicBezTo>
                <a:cubicBezTo>
                  <a:pt x="3772" y="19786"/>
                  <a:pt x="1428" y="21600"/>
                  <a:pt x="1428" y="21600"/>
                </a:cubicBezTo>
                <a:lnTo>
                  <a:pt x="13269" y="21600"/>
                </a:lnTo>
                <a:cubicBezTo>
                  <a:pt x="14015" y="18211"/>
                  <a:pt x="15444" y="18832"/>
                  <a:pt x="16687" y="18799"/>
                </a:cubicBezTo>
                <a:cubicBezTo>
                  <a:pt x="17929" y="18767"/>
                  <a:pt x="19467" y="18460"/>
                  <a:pt x="19210" y="17068"/>
                </a:cubicBezTo>
                <a:cubicBezTo>
                  <a:pt x="19036" y="16134"/>
                  <a:pt x="19250" y="15837"/>
                  <a:pt x="19675" y="15341"/>
                </a:cubicBezTo>
                <a:cubicBezTo>
                  <a:pt x="20100" y="14844"/>
                  <a:pt x="19256" y="14402"/>
                  <a:pt x="19256" y="14402"/>
                </a:cubicBezTo>
                <a:lnTo>
                  <a:pt x="19745" y="14169"/>
                </a:lnTo>
                <a:cubicBezTo>
                  <a:pt x="19977" y="14061"/>
                  <a:pt x="20093" y="13835"/>
                  <a:pt x="20035" y="13619"/>
                </a:cubicBezTo>
                <a:cubicBezTo>
                  <a:pt x="20009" y="13533"/>
                  <a:pt x="19982" y="13430"/>
                  <a:pt x="19950" y="13301"/>
                </a:cubicBezTo>
                <a:cubicBezTo>
                  <a:pt x="19847" y="12874"/>
                  <a:pt x="20073" y="12503"/>
                  <a:pt x="20497" y="12373"/>
                </a:cubicBezTo>
                <a:cubicBezTo>
                  <a:pt x="20877" y="12260"/>
                  <a:pt x="21149" y="12098"/>
                  <a:pt x="21342" y="11942"/>
                </a:cubicBezTo>
                <a:cubicBezTo>
                  <a:pt x="21600" y="11737"/>
                  <a:pt x="21600" y="11374"/>
                  <a:pt x="21407" y="11120"/>
                </a:cubicBezTo>
                <a:cubicBezTo>
                  <a:pt x="20705" y="10192"/>
                  <a:pt x="19983" y="9173"/>
                  <a:pt x="19487" y="8520"/>
                </a:cubicBezTo>
                <a:cubicBezTo>
                  <a:pt x="18754" y="7554"/>
                  <a:pt x="19939" y="7036"/>
                  <a:pt x="19572" y="5994"/>
                </a:cubicBezTo>
                <a:cubicBezTo>
                  <a:pt x="18658" y="2406"/>
                  <a:pt x="15959" y="0"/>
                  <a:pt x="915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6" name="Head"/>
          <p:cNvSpPr/>
          <p:nvPr/>
        </p:nvSpPr>
        <p:spPr>
          <a:xfrm>
            <a:off x="2537823" y="3199937"/>
            <a:ext cx="754310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9154" y="0"/>
                </a:moveTo>
                <a:cubicBezTo>
                  <a:pt x="3064" y="0"/>
                  <a:pt x="0" y="3297"/>
                  <a:pt x="0" y="7252"/>
                </a:cubicBezTo>
                <a:cubicBezTo>
                  <a:pt x="0" y="11207"/>
                  <a:pt x="2755" y="14261"/>
                  <a:pt x="3263" y="17024"/>
                </a:cubicBezTo>
                <a:cubicBezTo>
                  <a:pt x="3772" y="19786"/>
                  <a:pt x="1428" y="21600"/>
                  <a:pt x="1428" y="21600"/>
                </a:cubicBezTo>
                <a:lnTo>
                  <a:pt x="13269" y="21600"/>
                </a:lnTo>
                <a:cubicBezTo>
                  <a:pt x="14015" y="18211"/>
                  <a:pt x="15444" y="18832"/>
                  <a:pt x="16687" y="18799"/>
                </a:cubicBezTo>
                <a:cubicBezTo>
                  <a:pt x="17929" y="18767"/>
                  <a:pt x="19467" y="18460"/>
                  <a:pt x="19210" y="17068"/>
                </a:cubicBezTo>
                <a:cubicBezTo>
                  <a:pt x="19036" y="16134"/>
                  <a:pt x="19250" y="15837"/>
                  <a:pt x="19675" y="15341"/>
                </a:cubicBezTo>
                <a:cubicBezTo>
                  <a:pt x="20100" y="14844"/>
                  <a:pt x="19256" y="14402"/>
                  <a:pt x="19256" y="14402"/>
                </a:cubicBezTo>
                <a:lnTo>
                  <a:pt x="19745" y="14169"/>
                </a:lnTo>
                <a:cubicBezTo>
                  <a:pt x="19977" y="14061"/>
                  <a:pt x="20093" y="13835"/>
                  <a:pt x="20035" y="13619"/>
                </a:cubicBezTo>
                <a:cubicBezTo>
                  <a:pt x="20009" y="13533"/>
                  <a:pt x="19982" y="13430"/>
                  <a:pt x="19950" y="13301"/>
                </a:cubicBezTo>
                <a:cubicBezTo>
                  <a:pt x="19847" y="12874"/>
                  <a:pt x="20073" y="12503"/>
                  <a:pt x="20497" y="12373"/>
                </a:cubicBezTo>
                <a:cubicBezTo>
                  <a:pt x="20877" y="12260"/>
                  <a:pt x="21149" y="12098"/>
                  <a:pt x="21342" y="11942"/>
                </a:cubicBezTo>
                <a:cubicBezTo>
                  <a:pt x="21600" y="11737"/>
                  <a:pt x="21600" y="11374"/>
                  <a:pt x="21407" y="11120"/>
                </a:cubicBezTo>
                <a:cubicBezTo>
                  <a:pt x="20705" y="10192"/>
                  <a:pt x="19983" y="9173"/>
                  <a:pt x="19487" y="8520"/>
                </a:cubicBezTo>
                <a:cubicBezTo>
                  <a:pt x="18754" y="7554"/>
                  <a:pt x="19939" y="7036"/>
                  <a:pt x="19572" y="5994"/>
                </a:cubicBezTo>
                <a:cubicBezTo>
                  <a:pt x="18658" y="2406"/>
                  <a:pt x="15959" y="0"/>
                  <a:pt x="915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7" name="Head"/>
          <p:cNvSpPr/>
          <p:nvPr/>
        </p:nvSpPr>
        <p:spPr>
          <a:xfrm>
            <a:off x="2537823" y="4469937"/>
            <a:ext cx="754310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9154" y="0"/>
                </a:moveTo>
                <a:cubicBezTo>
                  <a:pt x="3064" y="0"/>
                  <a:pt x="0" y="3297"/>
                  <a:pt x="0" y="7252"/>
                </a:cubicBezTo>
                <a:cubicBezTo>
                  <a:pt x="0" y="11207"/>
                  <a:pt x="2755" y="14261"/>
                  <a:pt x="3263" y="17024"/>
                </a:cubicBezTo>
                <a:cubicBezTo>
                  <a:pt x="3772" y="19786"/>
                  <a:pt x="1428" y="21600"/>
                  <a:pt x="1428" y="21600"/>
                </a:cubicBezTo>
                <a:lnTo>
                  <a:pt x="13269" y="21600"/>
                </a:lnTo>
                <a:cubicBezTo>
                  <a:pt x="14015" y="18211"/>
                  <a:pt x="15444" y="18832"/>
                  <a:pt x="16687" y="18799"/>
                </a:cubicBezTo>
                <a:cubicBezTo>
                  <a:pt x="17929" y="18767"/>
                  <a:pt x="19467" y="18460"/>
                  <a:pt x="19210" y="17068"/>
                </a:cubicBezTo>
                <a:cubicBezTo>
                  <a:pt x="19036" y="16134"/>
                  <a:pt x="19250" y="15837"/>
                  <a:pt x="19675" y="15341"/>
                </a:cubicBezTo>
                <a:cubicBezTo>
                  <a:pt x="20100" y="14844"/>
                  <a:pt x="19256" y="14402"/>
                  <a:pt x="19256" y="14402"/>
                </a:cubicBezTo>
                <a:lnTo>
                  <a:pt x="19745" y="14169"/>
                </a:lnTo>
                <a:cubicBezTo>
                  <a:pt x="19977" y="14061"/>
                  <a:pt x="20093" y="13835"/>
                  <a:pt x="20035" y="13619"/>
                </a:cubicBezTo>
                <a:cubicBezTo>
                  <a:pt x="20009" y="13533"/>
                  <a:pt x="19982" y="13430"/>
                  <a:pt x="19950" y="13301"/>
                </a:cubicBezTo>
                <a:cubicBezTo>
                  <a:pt x="19847" y="12874"/>
                  <a:pt x="20073" y="12503"/>
                  <a:pt x="20497" y="12373"/>
                </a:cubicBezTo>
                <a:cubicBezTo>
                  <a:pt x="20877" y="12260"/>
                  <a:pt x="21149" y="12098"/>
                  <a:pt x="21342" y="11942"/>
                </a:cubicBezTo>
                <a:cubicBezTo>
                  <a:pt x="21600" y="11737"/>
                  <a:pt x="21600" y="11374"/>
                  <a:pt x="21407" y="11120"/>
                </a:cubicBezTo>
                <a:cubicBezTo>
                  <a:pt x="20705" y="10192"/>
                  <a:pt x="19983" y="9173"/>
                  <a:pt x="19487" y="8520"/>
                </a:cubicBezTo>
                <a:cubicBezTo>
                  <a:pt x="18754" y="7554"/>
                  <a:pt x="19939" y="7036"/>
                  <a:pt x="19572" y="5994"/>
                </a:cubicBezTo>
                <a:cubicBezTo>
                  <a:pt x="18658" y="2406"/>
                  <a:pt x="15959" y="0"/>
                  <a:pt x="915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8" name="Rectangle"/>
          <p:cNvSpPr/>
          <p:nvPr/>
        </p:nvSpPr>
        <p:spPr>
          <a:xfrm>
            <a:off x="8559800" y="1562100"/>
            <a:ext cx="2678212" cy="4049713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9" name="server"/>
          <p:cNvSpPr txBox="1"/>
          <p:nvPr/>
        </p:nvSpPr>
        <p:spPr>
          <a:xfrm>
            <a:off x="9388843" y="5632450"/>
            <a:ext cx="102012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/>
            </a:lvl1pPr>
          </a:lstStyle>
          <a:p>
            <a:r>
              <a:t>server</a:t>
            </a:r>
          </a:p>
        </p:txBody>
      </p:sp>
      <p:sp>
        <p:nvSpPr>
          <p:cNvPr id="1470" name="Line"/>
          <p:cNvSpPr/>
          <p:nvPr/>
        </p:nvSpPr>
        <p:spPr>
          <a:xfrm flipH="1">
            <a:off x="8369299" y="1676400"/>
            <a:ext cx="1" cy="3949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1" name="requests…"/>
          <p:cNvSpPr txBox="1"/>
          <p:nvPr/>
        </p:nvSpPr>
        <p:spPr>
          <a:xfrm>
            <a:off x="7322139" y="5524500"/>
            <a:ext cx="116573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/>
            </a:pPr>
            <a:r>
              <a:t>requests</a:t>
            </a:r>
          </a:p>
          <a:p>
            <a:pPr>
              <a:defRPr sz="2200"/>
            </a:pPr>
            <a:r>
              <a:t>over time</a:t>
            </a:r>
          </a:p>
        </p:txBody>
      </p:sp>
      <p:sp>
        <p:nvSpPr>
          <p:cNvPr id="1472" name="Line"/>
          <p:cNvSpPr/>
          <p:nvPr/>
        </p:nvSpPr>
        <p:spPr>
          <a:xfrm flipV="1">
            <a:off x="4368799" y="1831330"/>
            <a:ext cx="3923309" cy="36577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3" name="Line"/>
          <p:cNvSpPr/>
          <p:nvPr/>
        </p:nvSpPr>
        <p:spPr>
          <a:xfrm flipV="1">
            <a:off x="4368799" y="1958330"/>
            <a:ext cx="3923309" cy="36577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4" name="Line"/>
          <p:cNvSpPr/>
          <p:nvPr/>
        </p:nvSpPr>
        <p:spPr>
          <a:xfrm>
            <a:off x="4368799" y="2451100"/>
            <a:ext cx="3924414" cy="71507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5" name="Line"/>
          <p:cNvSpPr/>
          <p:nvPr/>
        </p:nvSpPr>
        <p:spPr>
          <a:xfrm>
            <a:off x="4368800" y="2578100"/>
            <a:ext cx="3925146" cy="85975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6" name="Line"/>
          <p:cNvSpPr/>
          <p:nvPr/>
        </p:nvSpPr>
        <p:spPr>
          <a:xfrm flipV="1">
            <a:off x="4368650" y="2386411"/>
            <a:ext cx="3856636" cy="1059143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7" name="Line"/>
          <p:cNvSpPr/>
          <p:nvPr/>
        </p:nvSpPr>
        <p:spPr>
          <a:xfrm flipV="1">
            <a:off x="4368650" y="3276899"/>
            <a:ext cx="3891164" cy="295655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8" name="Line"/>
          <p:cNvSpPr/>
          <p:nvPr/>
        </p:nvSpPr>
        <p:spPr>
          <a:xfrm>
            <a:off x="4368650" y="3699553"/>
            <a:ext cx="3890767" cy="54210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9" name="Line"/>
          <p:cNvSpPr/>
          <p:nvPr/>
        </p:nvSpPr>
        <p:spPr>
          <a:xfrm>
            <a:off x="4368650" y="4842553"/>
            <a:ext cx="3890767" cy="54210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80" name="Line"/>
          <p:cNvSpPr/>
          <p:nvPr/>
        </p:nvSpPr>
        <p:spPr>
          <a:xfrm flipV="1">
            <a:off x="4368650" y="3803701"/>
            <a:ext cx="3859811" cy="784853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81" name="split users?"/>
          <p:cNvSpPr txBox="1"/>
          <p:nvPr/>
        </p:nvSpPr>
        <p:spPr>
          <a:xfrm>
            <a:off x="2733308" y="5778499"/>
            <a:ext cx="13793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split users?</a:t>
            </a:r>
          </a:p>
        </p:txBody>
      </p:sp>
      <p:sp>
        <p:nvSpPr>
          <p:cNvPr id="1482" name="or requests?"/>
          <p:cNvSpPr txBox="1"/>
          <p:nvPr/>
        </p:nvSpPr>
        <p:spPr>
          <a:xfrm>
            <a:off x="7126337" y="6502399"/>
            <a:ext cx="155733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or requests?</a:t>
            </a:r>
          </a:p>
        </p:txBody>
      </p:sp>
      <p:sp>
        <p:nvSpPr>
          <p:cNvPr id="1483" name="easier, but can't test over-time metrics or provide consistent experience"/>
          <p:cNvSpPr txBox="1"/>
          <p:nvPr/>
        </p:nvSpPr>
        <p:spPr>
          <a:xfrm>
            <a:off x="6390977" y="7053893"/>
            <a:ext cx="338345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easier, but can't test over-time metrics or provide consistent experience</a:t>
            </a:r>
          </a:p>
        </p:txBody>
      </p:sp>
      <p:sp>
        <p:nvSpPr>
          <p:cNvPr id="1484" name="how to identify?…"/>
          <p:cNvSpPr txBox="1"/>
          <p:nvPr/>
        </p:nvSpPr>
        <p:spPr>
          <a:xfrm>
            <a:off x="2327589" y="6482393"/>
            <a:ext cx="311805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how to identify?</a:t>
            </a:r>
          </a:p>
          <a:p>
            <a:pPr marL="571500" indent="-381000" algn="l">
              <a:buSzPct val="145000"/>
              <a:buChar char="-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IP addresses</a:t>
            </a:r>
          </a:p>
          <a:p>
            <a:pPr marL="571500" indent="-381000" algn="l">
              <a:buSzPct val="145000"/>
              <a:buChar char="-"/>
            </a:pPr>
            <a:r>
              <a:t>signed-in services</a:t>
            </a:r>
          </a:p>
          <a:p>
            <a:pPr marL="571500" indent="-381000" algn="l">
              <a:buSzPct val="145000"/>
              <a:buChar char="-"/>
            </a:pPr>
            <a:r>
              <a:t>cookies</a:t>
            </a:r>
          </a:p>
        </p:txBody>
      </p:sp>
      <p:sp>
        <p:nvSpPr>
          <p:cNvPr id="1485" name="Notebook"/>
          <p:cNvSpPr/>
          <p:nvPr/>
        </p:nvSpPr>
        <p:spPr>
          <a:xfrm>
            <a:off x="3421838" y="2120759"/>
            <a:ext cx="929551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86" name="Notebook"/>
          <p:cNvSpPr/>
          <p:nvPr/>
        </p:nvSpPr>
        <p:spPr>
          <a:xfrm>
            <a:off x="3421838" y="3327259"/>
            <a:ext cx="929551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87" name="Notebook"/>
          <p:cNvSpPr/>
          <p:nvPr/>
        </p:nvSpPr>
        <p:spPr>
          <a:xfrm>
            <a:off x="3421838" y="4495659"/>
            <a:ext cx="929551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88" name="Rectangle"/>
          <p:cNvSpPr/>
          <p:nvPr/>
        </p:nvSpPr>
        <p:spPr>
          <a:xfrm>
            <a:off x="4597400" y="1530164"/>
            <a:ext cx="1270000" cy="40689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89" name="IP A"/>
          <p:cNvSpPr/>
          <p:nvPr/>
        </p:nvSpPr>
        <p:spPr>
          <a:xfrm rot="16200000">
            <a:off x="4362751" y="2193059"/>
            <a:ext cx="929551" cy="457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IP A</a:t>
            </a:r>
          </a:p>
        </p:txBody>
      </p:sp>
      <p:sp>
        <p:nvSpPr>
          <p:cNvPr id="1490" name="IP B"/>
          <p:cNvSpPr/>
          <p:nvPr/>
        </p:nvSpPr>
        <p:spPr>
          <a:xfrm rot="16200000">
            <a:off x="4362751" y="3336059"/>
            <a:ext cx="929551" cy="457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IP B</a:t>
            </a:r>
          </a:p>
        </p:txBody>
      </p:sp>
      <p:sp>
        <p:nvSpPr>
          <p:cNvPr id="1491" name="IP C"/>
          <p:cNvSpPr/>
          <p:nvPr/>
        </p:nvSpPr>
        <p:spPr>
          <a:xfrm rot="16200000">
            <a:off x="4362751" y="4479059"/>
            <a:ext cx="929551" cy="457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IP C</a:t>
            </a:r>
          </a:p>
        </p:txBody>
      </p:sp>
      <p:sp>
        <p:nvSpPr>
          <p:cNvPr id="1492" name="Shared Global IP"/>
          <p:cNvSpPr/>
          <p:nvPr/>
        </p:nvSpPr>
        <p:spPr>
          <a:xfrm rot="16200000">
            <a:off x="4032551" y="3336059"/>
            <a:ext cx="3215551" cy="457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Shared Global IP</a:t>
            </a:r>
          </a:p>
        </p:txBody>
      </p:sp>
      <p:sp>
        <p:nvSpPr>
          <p:cNvPr id="1493" name="Rectangle"/>
          <p:cNvSpPr/>
          <p:nvPr/>
        </p:nvSpPr>
        <p:spPr>
          <a:xfrm>
            <a:off x="959505" y="1543050"/>
            <a:ext cx="4926945" cy="4043220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94" name="organization"/>
          <p:cNvSpPr txBox="1"/>
          <p:nvPr/>
        </p:nvSpPr>
        <p:spPr>
          <a:xfrm>
            <a:off x="980231" y="1523999"/>
            <a:ext cx="157013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organization</a:t>
            </a:r>
          </a:p>
        </p:txBody>
      </p:sp>
      <p:sp>
        <p:nvSpPr>
          <p:cNvPr id="1497" name="Connection Line"/>
          <p:cNvSpPr/>
          <p:nvPr/>
        </p:nvSpPr>
        <p:spPr>
          <a:xfrm>
            <a:off x="4513791" y="5669059"/>
            <a:ext cx="1194198" cy="1451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3881" y="17262"/>
                  <a:pt x="21081" y="10062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96" name="too many share"/>
          <p:cNvSpPr txBox="1"/>
          <p:nvPr/>
        </p:nvSpPr>
        <p:spPr>
          <a:xfrm>
            <a:off x="5491617" y="5733982"/>
            <a:ext cx="92955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too many share</a:t>
            </a:r>
            <a:r>
              <a:rPr lang="en-US" dirty="0"/>
              <a:t>d IP</a:t>
            </a: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What to split between control+treatment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to split between control+treatment?</a:t>
            </a:r>
          </a:p>
        </p:txBody>
      </p:sp>
      <p:sp>
        <p:nvSpPr>
          <p:cNvPr id="1500" name="Head"/>
          <p:cNvSpPr/>
          <p:nvPr/>
        </p:nvSpPr>
        <p:spPr>
          <a:xfrm>
            <a:off x="2537823" y="1929937"/>
            <a:ext cx="754310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9154" y="0"/>
                </a:moveTo>
                <a:cubicBezTo>
                  <a:pt x="3064" y="0"/>
                  <a:pt x="0" y="3297"/>
                  <a:pt x="0" y="7252"/>
                </a:cubicBezTo>
                <a:cubicBezTo>
                  <a:pt x="0" y="11207"/>
                  <a:pt x="2755" y="14261"/>
                  <a:pt x="3263" y="17024"/>
                </a:cubicBezTo>
                <a:cubicBezTo>
                  <a:pt x="3772" y="19786"/>
                  <a:pt x="1428" y="21600"/>
                  <a:pt x="1428" y="21600"/>
                </a:cubicBezTo>
                <a:lnTo>
                  <a:pt x="13269" y="21600"/>
                </a:lnTo>
                <a:cubicBezTo>
                  <a:pt x="14015" y="18211"/>
                  <a:pt x="15444" y="18832"/>
                  <a:pt x="16687" y="18799"/>
                </a:cubicBezTo>
                <a:cubicBezTo>
                  <a:pt x="17929" y="18767"/>
                  <a:pt x="19467" y="18460"/>
                  <a:pt x="19210" y="17068"/>
                </a:cubicBezTo>
                <a:cubicBezTo>
                  <a:pt x="19036" y="16134"/>
                  <a:pt x="19250" y="15837"/>
                  <a:pt x="19675" y="15341"/>
                </a:cubicBezTo>
                <a:cubicBezTo>
                  <a:pt x="20100" y="14844"/>
                  <a:pt x="19256" y="14402"/>
                  <a:pt x="19256" y="14402"/>
                </a:cubicBezTo>
                <a:lnTo>
                  <a:pt x="19745" y="14169"/>
                </a:lnTo>
                <a:cubicBezTo>
                  <a:pt x="19977" y="14061"/>
                  <a:pt x="20093" y="13835"/>
                  <a:pt x="20035" y="13619"/>
                </a:cubicBezTo>
                <a:cubicBezTo>
                  <a:pt x="20009" y="13533"/>
                  <a:pt x="19982" y="13430"/>
                  <a:pt x="19950" y="13301"/>
                </a:cubicBezTo>
                <a:cubicBezTo>
                  <a:pt x="19847" y="12874"/>
                  <a:pt x="20073" y="12503"/>
                  <a:pt x="20497" y="12373"/>
                </a:cubicBezTo>
                <a:cubicBezTo>
                  <a:pt x="20877" y="12260"/>
                  <a:pt x="21149" y="12098"/>
                  <a:pt x="21342" y="11942"/>
                </a:cubicBezTo>
                <a:cubicBezTo>
                  <a:pt x="21600" y="11737"/>
                  <a:pt x="21600" y="11374"/>
                  <a:pt x="21407" y="11120"/>
                </a:cubicBezTo>
                <a:cubicBezTo>
                  <a:pt x="20705" y="10192"/>
                  <a:pt x="19983" y="9173"/>
                  <a:pt x="19487" y="8520"/>
                </a:cubicBezTo>
                <a:cubicBezTo>
                  <a:pt x="18754" y="7554"/>
                  <a:pt x="19939" y="7036"/>
                  <a:pt x="19572" y="5994"/>
                </a:cubicBezTo>
                <a:cubicBezTo>
                  <a:pt x="18658" y="2406"/>
                  <a:pt x="15959" y="0"/>
                  <a:pt x="915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1" name="Head"/>
          <p:cNvSpPr/>
          <p:nvPr/>
        </p:nvSpPr>
        <p:spPr>
          <a:xfrm>
            <a:off x="2537823" y="3199937"/>
            <a:ext cx="754310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9154" y="0"/>
                </a:moveTo>
                <a:cubicBezTo>
                  <a:pt x="3064" y="0"/>
                  <a:pt x="0" y="3297"/>
                  <a:pt x="0" y="7252"/>
                </a:cubicBezTo>
                <a:cubicBezTo>
                  <a:pt x="0" y="11207"/>
                  <a:pt x="2755" y="14261"/>
                  <a:pt x="3263" y="17024"/>
                </a:cubicBezTo>
                <a:cubicBezTo>
                  <a:pt x="3772" y="19786"/>
                  <a:pt x="1428" y="21600"/>
                  <a:pt x="1428" y="21600"/>
                </a:cubicBezTo>
                <a:lnTo>
                  <a:pt x="13269" y="21600"/>
                </a:lnTo>
                <a:cubicBezTo>
                  <a:pt x="14015" y="18211"/>
                  <a:pt x="15444" y="18832"/>
                  <a:pt x="16687" y="18799"/>
                </a:cubicBezTo>
                <a:cubicBezTo>
                  <a:pt x="17929" y="18767"/>
                  <a:pt x="19467" y="18460"/>
                  <a:pt x="19210" y="17068"/>
                </a:cubicBezTo>
                <a:cubicBezTo>
                  <a:pt x="19036" y="16134"/>
                  <a:pt x="19250" y="15837"/>
                  <a:pt x="19675" y="15341"/>
                </a:cubicBezTo>
                <a:cubicBezTo>
                  <a:pt x="20100" y="14844"/>
                  <a:pt x="19256" y="14402"/>
                  <a:pt x="19256" y="14402"/>
                </a:cubicBezTo>
                <a:lnTo>
                  <a:pt x="19745" y="14169"/>
                </a:lnTo>
                <a:cubicBezTo>
                  <a:pt x="19977" y="14061"/>
                  <a:pt x="20093" y="13835"/>
                  <a:pt x="20035" y="13619"/>
                </a:cubicBezTo>
                <a:cubicBezTo>
                  <a:pt x="20009" y="13533"/>
                  <a:pt x="19982" y="13430"/>
                  <a:pt x="19950" y="13301"/>
                </a:cubicBezTo>
                <a:cubicBezTo>
                  <a:pt x="19847" y="12874"/>
                  <a:pt x="20073" y="12503"/>
                  <a:pt x="20497" y="12373"/>
                </a:cubicBezTo>
                <a:cubicBezTo>
                  <a:pt x="20877" y="12260"/>
                  <a:pt x="21149" y="12098"/>
                  <a:pt x="21342" y="11942"/>
                </a:cubicBezTo>
                <a:cubicBezTo>
                  <a:pt x="21600" y="11737"/>
                  <a:pt x="21600" y="11374"/>
                  <a:pt x="21407" y="11120"/>
                </a:cubicBezTo>
                <a:cubicBezTo>
                  <a:pt x="20705" y="10192"/>
                  <a:pt x="19983" y="9173"/>
                  <a:pt x="19487" y="8520"/>
                </a:cubicBezTo>
                <a:cubicBezTo>
                  <a:pt x="18754" y="7554"/>
                  <a:pt x="19939" y="7036"/>
                  <a:pt x="19572" y="5994"/>
                </a:cubicBezTo>
                <a:cubicBezTo>
                  <a:pt x="18658" y="2406"/>
                  <a:pt x="15959" y="0"/>
                  <a:pt x="915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2" name="Head"/>
          <p:cNvSpPr/>
          <p:nvPr/>
        </p:nvSpPr>
        <p:spPr>
          <a:xfrm>
            <a:off x="2537823" y="4469937"/>
            <a:ext cx="754310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9154" y="0"/>
                </a:moveTo>
                <a:cubicBezTo>
                  <a:pt x="3064" y="0"/>
                  <a:pt x="0" y="3297"/>
                  <a:pt x="0" y="7252"/>
                </a:cubicBezTo>
                <a:cubicBezTo>
                  <a:pt x="0" y="11207"/>
                  <a:pt x="2755" y="14261"/>
                  <a:pt x="3263" y="17024"/>
                </a:cubicBezTo>
                <a:cubicBezTo>
                  <a:pt x="3772" y="19786"/>
                  <a:pt x="1428" y="21600"/>
                  <a:pt x="1428" y="21600"/>
                </a:cubicBezTo>
                <a:lnTo>
                  <a:pt x="13269" y="21600"/>
                </a:lnTo>
                <a:cubicBezTo>
                  <a:pt x="14015" y="18211"/>
                  <a:pt x="15444" y="18832"/>
                  <a:pt x="16687" y="18799"/>
                </a:cubicBezTo>
                <a:cubicBezTo>
                  <a:pt x="17929" y="18767"/>
                  <a:pt x="19467" y="18460"/>
                  <a:pt x="19210" y="17068"/>
                </a:cubicBezTo>
                <a:cubicBezTo>
                  <a:pt x="19036" y="16134"/>
                  <a:pt x="19250" y="15837"/>
                  <a:pt x="19675" y="15341"/>
                </a:cubicBezTo>
                <a:cubicBezTo>
                  <a:pt x="20100" y="14844"/>
                  <a:pt x="19256" y="14402"/>
                  <a:pt x="19256" y="14402"/>
                </a:cubicBezTo>
                <a:lnTo>
                  <a:pt x="19745" y="14169"/>
                </a:lnTo>
                <a:cubicBezTo>
                  <a:pt x="19977" y="14061"/>
                  <a:pt x="20093" y="13835"/>
                  <a:pt x="20035" y="13619"/>
                </a:cubicBezTo>
                <a:cubicBezTo>
                  <a:pt x="20009" y="13533"/>
                  <a:pt x="19982" y="13430"/>
                  <a:pt x="19950" y="13301"/>
                </a:cubicBezTo>
                <a:cubicBezTo>
                  <a:pt x="19847" y="12874"/>
                  <a:pt x="20073" y="12503"/>
                  <a:pt x="20497" y="12373"/>
                </a:cubicBezTo>
                <a:cubicBezTo>
                  <a:pt x="20877" y="12260"/>
                  <a:pt x="21149" y="12098"/>
                  <a:pt x="21342" y="11942"/>
                </a:cubicBezTo>
                <a:cubicBezTo>
                  <a:pt x="21600" y="11737"/>
                  <a:pt x="21600" y="11374"/>
                  <a:pt x="21407" y="11120"/>
                </a:cubicBezTo>
                <a:cubicBezTo>
                  <a:pt x="20705" y="10192"/>
                  <a:pt x="19983" y="9173"/>
                  <a:pt x="19487" y="8520"/>
                </a:cubicBezTo>
                <a:cubicBezTo>
                  <a:pt x="18754" y="7554"/>
                  <a:pt x="19939" y="7036"/>
                  <a:pt x="19572" y="5994"/>
                </a:cubicBezTo>
                <a:cubicBezTo>
                  <a:pt x="18658" y="2406"/>
                  <a:pt x="15959" y="0"/>
                  <a:pt x="915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3" name="Rectangle"/>
          <p:cNvSpPr/>
          <p:nvPr/>
        </p:nvSpPr>
        <p:spPr>
          <a:xfrm>
            <a:off x="8559800" y="1562100"/>
            <a:ext cx="2678212" cy="4049713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4" name="server"/>
          <p:cNvSpPr txBox="1"/>
          <p:nvPr/>
        </p:nvSpPr>
        <p:spPr>
          <a:xfrm>
            <a:off x="9388843" y="5632450"/>
            <a:ext cx="102012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/>
            </a:lvl1pPr>
          </a:lstStyle>
          <a:p>
            <a:r>
              <a:t>server</a:t>
            </a:r>
          </a:p>
        </p:txBody>
      </p:sp>
      <p:sp>
        <p:nvSpPr>
          <p:cNvPr id="1505" name="Line"/>
          <p:cNvSpPr/>
          <p:nvPr/>
        </p:nvSpPr>
        <p:spPr>
          <a:xfrm flipH="1">
            <a:off x="8369299" y="1676400"/>
            <a:ext cx="1" cy="3949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6" name="requests…"/>
          <p:cNvSpPr txBox="1"/>
          <p:nvPr/>
        </p:nvSpPr>
        <p:spPr>
          <a:xfrm>
            <a:off x="7322139" y="5524500"/>
            <a:ext cx="116573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/>
            </a:pPr>
            <a:r>
              <a:t>requests</a:t>
            </a:r>
          </a:p>
          <a:p>
            <a:pPr>
              <a:defRPr sz="2200"/>
            </a:pPr>
            <a:r>
              <a:t>over time</a:t>
            </a:r>
          </a:p>
        </p:txBody>
      </p:sp>
      <p:sp>
        <p:nvSpPr>
          <p:cNvPr id="1507" name="Line"/>
          <p:cNvSpPr/>
          <p:nvPr/>
        </p:nvSpPr>
        <p:spPr>
          <a:xfrm flipV="1">
            <a:off x="4368799" y="1831330"/>
            <a:ext cx="3923309" cy="36577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8" name="Line"/>
          <p:cNvSpPr/>
          <p:nvPr/>
        </p:nvSpPr>
        <p:spPr>
          <a:xfrm flipV="1">
            <a:off x="4368799" y="1958330"/>
            <a:ext cx="3923309" cy="36577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9" name="Line"/>
          <p:cNvSpPr/>
          <p:nvPr/>
        </p:nvSpPr>
        <p:spPr>
          <a:xfrm>
            <a:off x="4368799" y="2451100"/>
            <a:ext cx="3924414" cy="71507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10" name="Line"/>
          <p:cNvSpPr/>
          <p:nvPr/>
        </p:nvSpPr>
        <p:spPr>
          <a:xfrm>
            <a:off x="4368800" y="2578100"/>
            <a:ext cx="3925146" cy="85975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11" name="Line"/>
          <p:cNvSpPr/>
          <p:nvPr/>
        </p:nvSpPr>
        <p:spPr>
          <a:xfrm flipV="1">
            <a:off x="4368650" y="2386411"/>
            <a:ext cx="3856636" cy="1059143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12" name="Line"/>
          <p:cNvSpPr/>
          <p:nvPr/>
        </p:nvSpPr>
        <p:spPr>
          <a:xfrm flipV="1">
            <a:off x="4368650" y="3276899"/>
            <a:ext cx="3891164" cy="295655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13" name="Line"/>
          <p:cNvSpPr/>
          <p:nvPr/>
        </p:nvSpPr>
        <p:spPr>
          <a:xfrm>
            <a:off x="4368650" y="3699553"/>
            <a:ext cx="3890767" cy="54210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14" name="Line"/>
          <p:cNvSpPr/>
          <p:nvPr/>
        </p:nvSpPr>
        <p:spPr>
          <a:xfrm>
            <a:off x="4368650" y="4842553"/>
            <a:ext cx="3890767" cy="54210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15" name="Line"/>
          <p:cNvSpPr/>
          <p:nvPr/>
        </p:nvSpPr>
        <p:spPr>
          <a:xfrm flipV="1">
            <a:off x="4368650" y="3803701"/>
            <a:ext cx="3859811" cy="784853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16" name="split users?"/>
          <p:cNvSpPr txBox="1"/>
          <p:nvPr/>
        </p:nvSpPr>
        <p:spPr>
          <a:xfrm>
            <a:off x="2733308" y="5778499"/>
            <a:ext cx="13793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split users?</a:t>
            </a:r>
          </a:p>
        </p:txBody>
      </p:sp>
      <p:sp>
        <p:nvSpPr>
          <p:cNvPr id="1517" name="or requests?"/>
          <p:cNvSpPr txBox="1"/>
          <p:nvPr/>
        </p:nvSpPr>
        <p:spPr>
          <a:xfrm>
            <a:off x="7126337" y="6502399"/>
            <a:ext cx="155733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or requests?</a:t>
            </a:r>
          </a:p>
        </p:txBody>
      </p:sp>
      <p:sp>
        <p:nvSpPr>
          <p:cNvPr id="1518" name="easier, but can't test over-time metrics or provide consistent experience"/>
          <p:cNvSpPr txBox="1"/>
          <p:nvPr/>
        </p:nvSpPr>
        <p:spPr>
          <a:xfrm>
            <a:off x="6390977" y="7053893"/>
            <a:ext cx="338345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easier, but can't test over-time metrics or provide consistent experience</a:t>
            </a:r>
          </a:p>
        </p:txBody>
      </p:sp>
      <p:sp>
        <p:nvSpPr>
          <p:cNvPr id="1519" name="how to identify?…"/>
          <p:cNvSpPr txBox="1"/>
          <p:nvPr/>
        </p:nvSpPr>
        <p:spPr>
          <a:xfrm>
            <a:off x="2327589" y="6482393"/>
            <a:ext cx="311805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how to identify?</a:t>
            </a:r>
          </a:p>
          <a:p>
            <a:pPr marL="571500" indent="-381000" algn="l">
              <a:buSzPct val="145000"/>
              <a:buChar char="-"/>
            </a:pPr>
            <a:r>
              <a:t>IP addresses</a:t>
            </a:r>
          </a:p>
          <a:p>
            <a:pPr marL="571500" indent="-381000" algn="l">
              <a:buSzPct val="145000"/>
              <a:buChar char="-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signed-in services</a:t>
            </a:r>
          </a:p>
          <a:p>
            <a:pPr marL="571500" indent="-381000" algn="l">
              <a:buSzPct val="145000"/>
              <a:buChar char="-"/>
            </a:pPr>
            <a:r>
              <a:t>cookies</a:t>
            </a:r>
          </a:p>
        </p:txBody>
      </p:sp>
      <p:sp>
        <p:nvSpPr>
          <p:cNvPr id="1520" name="Notebook"/>
          <p:cNvSpPr/>
          <p:nvPr/>
        </p:nvSpPr>
        <p:spPr>
          <a:xfrm>
            <a:off x="3421838" y="2120759"/>
            <a:ext cx="929551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21" name="Notebook"/>
          <p:cNvSpPr/>
          <p:nvPr/>
        </p:nvSpPr>
        <p:spPr>
          <a:xfrm>
            <a:off x="3421838" y="3327259"/>
            <a:ext cx="929551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22" name="Notebook"/>
          <p:cNvSpPr/>
          <p:nvPr/>
        </p:nvSpPr>
        <p:spPr>
          <a:xfrm>
            <a:off x="3421838" y="4495659"/>
            <a:ext cx="929551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23" name="Rectangle"/>
          <p:cNvSpPr/>
          <p:nvPr/>
        </p:nvSpPr>
        <p:spPr>
          <a:xfrm>
            <a:off x="4597400" y="1530164"/>
            <a:ext cx="1270000" cy="40689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24" name="IP A"/>
          <p:cNvSpPr/>
          <p:nvPr/>
        </p:nvSpPr>
        <p:spPr>
          <a:xfrm rot="16200000">
            <a:off x="4362751" y="2193059"/>
            <a:ext cx="929551" cy="457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IP A</a:t>
            </a:r>
          </a:p>
        </p:txBody>
      </p:sp>
      <p:sp>
        <p:nvSpPr>
          <p:cNvPr id="1525" name="IP B"/>
          <p:cNvSpPr/>
          <p:nvPr/>
        </p:nvSpPr>
        <p:spPr>
          <a:xfrm rot="16200000">
            <a:off x="4362751" y="3336059"/>
            <a:ext cx="929551" cy="457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IP B</a:t>
            </a:r>
          </a:p>
        </p:txBody>
      </p:sp>
      <p:sp>
        <p:nvSpPr>
          <p:cNvPr id="1526" name="IP C"/>
          <p:cNvSpPr/>
          <p:nvPr/>
        </p:nvSpPr>
        <p:spPr>
          <a:xfrm rot="16200000">
            <a:off x="4362751" y="4479059"/>
            <a:ext cx="929551" cy="457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IP C</a:t>
            </a:r>
          </a:p>
        </p:txBody>
      </p:sp>
      <p:sp>
        <p:nvSpPr>
          <p:cNvPr id="1527" name="Shared Global IP"/>
          <p:cNvSpPr/>
          <p:nvPr/>
        </p:nvSpPr>
        <p:spPr>
          <a:xfrm rot="16200000">
            <a:off x="4032551" y="3336059"/>
            <a:ext cx="3215551" cy="457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Shared Global IP</a:t>
            </a:r>
          </a:p>
        </p:txBody>
      </p:sp>
      <p:sp>
        <p:nvSpPr>
          <p:cNvPr id="1528" name="Rectangle"/>
          <p:cNvSpPr/>
          <p:nvPr/>
        </p:nvSpPr>
        <p:spPr>
          <a:xfrm>
            <a:off x="959505" y="1543050"/>
            <a:ext cx="4926945" cy="4043220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29" name="organization"/>
          <p:cNvSpPr txBox="1"/>
          <p:nvPr/>
        </p:nvSpPr>
        <p:spPr>
          <a:xfrm>
            <a:off x="980231" y="1523999"/>
            <a:ext cx="157013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organization</a:t>
            </a:r>
          </a:p>
        </p:txBody>
      </p:sp>
      <p:sp>
        <p:nvSpPr>
          <p:cNvPr id="1532" name="Connection Line"/>
          <p:cNvSpPr/>
          <p:nvPr/>
        </p:nvSpPr>
        <p:spPr>
          <a:xfrm>
            <a:off x="4361391" y="7717629"/>
            <a:ext cx="1097559" cy="1314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035" y="12482"/>
                  <a:pt x="9235" y="19682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531" name="ideal for when applicable"/>
          <p:cNvSpPr txBox="1"/>
          <p:nvPr/>
        </p:nvSpPr>
        <p:spPr>
          <a:xfrm>
            <a:off x="5466123" y="8606745"/>
            <a:ext cx="248702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ideal for when applicable</a:t>
            </a:r>
            <a:r>
              <a:rPr lang="en-US" dirty="0"/>
              <a:t> --- cumbersome / scary</a:t>
            </a: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What to split between control+treatment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to split between control+treatment?</a:t>
            </a:r>
          </a:p>
        </p:txBody>
      </p:sp>
      <p:sp>
        <p:nvSpPr>
          <p:cNvPr id="1535" name="Head"/>
          <p:cNvSpPr/>
          <p:nvPr/>
        </p:nvSpPr>
        <p:spPr>
          <a:xfrm>
            <a:off x="2537823" y="1929937"/>
            <a:ext cx="754310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9154" y="0"/>
                </a:moveTo>
                <a:cubicBezTo>
                  <a:pt x="3064" y="0"/>
                  <a:pt x="0" y="3297"/>
                  <a:pt x="0" y="7252"/>
                </a:cubicBezTo>
                <a:cubicBezTo>
                  <a:pt x="0" y="11207"/>
                  <a:pt x="2755" y="14261"/>
                  <a:pt x="3263" y="17024"/>
                </a:cubicBezTo>
                <a:cubicBezTo>
                  <a:pt x="3772" y="19786"/>
                  <a:pt x="1428" y="21600"/>
                  <a:pt x="1428" y="21600"/>
                </a:cubicBezTo>
                <a:lnTo>
                  <a:pt x="13269" y="21600"/>
                </a:lnTo>
                <a:cubicBezTo>
                  <a:pt x="14015" y="18211"/>
                  <a:pt x="15444" y="18832"/>
                  <a:pt x="16687" y="18799"/>
                </a:cubicBezTo>
                <a:cubicBezTo>
                  <a:pt x="17929" y="18767"/>
                  <a:pt x="19467" y="18460"/>
                  <a:pt x="19210" y="17068"/>
                </a:cubicBezTo>
                <a:cubicBezTo>
                  <a:pt x="19036" y="16134"/>
                  <a:pt x="19250" y="15837"/>
                  <a:pt x="19675" y="15341"/>
                </a:cubicBezTo>
                <a:cubicBezTo>
                  <a:pt x="20100" y="14844"/>
                  <a:pt x="19256" y="14402"/>
                  <a:pt x="19256" y="14402"/>
                </a:cubicBezTo>
                <a:lnTo>
                  <a:pt x="19745" y="14169"/>
                </a:lnTo>
                <a:cubicBezTo>
                  <a:pt x="19977" y="14061"/>
                  <a:pt x="20093" y="13835"/>
                  <a:pt x="20035" y="13619"/>
                </a:cubicBezTo>
                <a:cubicBezTo>
                  <a:pt x="20009" y="13533"/>
                  <a:pt x="19982" y="13430"/>
                  <a:pt x="19950" y="13301"/>
                </a:cubicBezTo>
                <a:cubicBezTo>
                  <a:pt x="19847" y="12874"/>
                  <a:pt x="20073" y="12503"/>
                  <a:pt x="20497" y="12373"/>
                </a:cubicBezTo>
                <a:cubicBezTo>
                  <a:pt x="20877" y="12260"/>
                  <a:pt x="21149" y="12098"/>
                  <a:pt x="21342" y="11942"/>
                </a:cubicBezTo>
                <a:cubicBezTo>
                  <a:pt x="21600" y="11737"/>
                  <a:pt x="21600" y="11374"/>
                  <a:pt x="21407" y="11120"/>
                </a:cubicBezTo>
                <a:cubicBezTo>
                  <a:pt x="20705" y="10192"/>
                  <a:pt x="19983" y="9173"/>
                  <a:pt x="19487" y="8520"/>
                </a:cubicBezTo>
                <a:cubicBezTo>
                  <a:pt x="18754" y="7554"/>
                  <a:pt x="19939" y="7036"/>
                  <a:pt x="19572" y="5994"/>
                </a:cubicBezTo>
                <a:cubicBezTo>
                  <a:pt x="18658" y="2406"/>
                  <a:pt x="15959" y="0"/>
                  <a:pt x="915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36" name="Head"/>
          <p:cNvSpPr/>
          <p:nvPr/>
        </p:nvSpPr>
        <p:spPr>
          <a:xfrm>
            <a:off x="2537823" y="3199937"/>
            <a:ext cx="754310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9154" y="0"/>
                </a:moveTo>
                <a:cubicBezTo>
                  <a:pt x="3064" y="0"/>
                  <a:pt x="0" y="3297"/>
                  <a:pt x="0" y="7252"/>
                </a:cubicBezTo>
                <a:cubicBezTo>
                  <a:pt x="0" y="11207"/>
                  <a:pt x="2755" y="14261"/>
                  <a:pt x="3263" y="17024"/>
                </a:cubicBezTo>
                <a:cubicBezTo>
                  <a:pt x="3772" y="19786"/>
                  <a:pt x="1428" y="21600"/>
                  <a:pt x="1428" y="21600"/>
                </a:cubicBezTo>
                <a:lnTo>
                  <a:pt x="13269" y="21600"/>
                </a:lnTo>
                <a:cubicBezTo>
                  <a:pt x="14015" y="18211"/>
                  <a:pt x="15444" y="18832"/>
                  <a:pt x="16687" y="18799"/>
                </a:cubicBezTo>
                <a:cubicBezTo>
                  <a:pt x="17929" y="18767"/>
                  <a:pt x="19467" y="18460"/>
                  <a:pt x="19210" y="17068"/>
                </a:cubicBezTo>
                <a:cubicBezTo>
                  <a:pt x="19036" y="16134"/>
                  <a:pt x="19250" y="15837"/>
                  <a:pt x="19675" y="15341"/>
                </a:cubicBezTo>
                <a:cubicBezTo>
                  <a:pt x="20100" y="14844"/>
                  <a:pt x="19256" y="14402"/>
                  <a:pt x="19256" y="14402"/>
                </a:cubicBezTo>
                <a:lnTo>
                  <a:pt x="19745" y="14169"/>
                </a:lnTo>
                <a:cubicBezTo>
                  <a:pt x="19977" y="14061"/>
                  <a:pt x="20093" y="13835"/>
                  <a:pt x="20035" y="13619"/>
                </a:cubicBezTo>
                <a:cubicBezTo>
                  <a:pt x="20009" y="13533"/>
                  <a:pt x="19982" y="13430"/>
                  <a:pt x="19950" y="13301"/>
                </a:cubicBezTo>
                <a:cubicBezTo>
                  <a:pt x="19847" y="12874"/>
                  <a:pt x="20073" y="12503"/>
                  <a:pt x="20497" y="12373"/>
                </a:cubicBezTo>
                <a:cubicBezTo>
                  <a:pt x="20877" y="12260"/>
                  <a:pt x="21149" y="12098"/>
                  <a:pt x="21342" y="11942"/>
                </a:cubicBezTo>
                <a:cubicBezTo>
                  <a:pt x="21600" y="11737"/>
                  <a:pt x="21600" y="11374"/>
                  <a:pt x="21407" y="11120"/>
                </a:cubicBezTo>
                <a:cubicBezTo>
                  <a:pt x="20705" y="10192"/>
                  <a:pt x="19983" y="9173"/>
                  <a:pt x="19487" y="8520"/>
                </a:cubicBezTo>
                <a:cubicBezTo>
                  <a:pt x="18754" y="7554"/>
                  <a:pt x="19939" y="7036"/>
                  <a:pt x="19572" y="5994"/>
                </a:cubicBezTo>
                <a:cubicBezTo>
                  <a:pt x="18658" y="2406"/>
                  <a:pt x="15959" y="0"/>
                  <a:pt x="915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37" name="Head"/>
          <p:cNvSpPr/>
          <p:nvPr/>
        </p:nvSpPr>
        <p:spPr>
          <a:xfrm>
            <a:off x="2537823" y="4469937"/>
            <a:ext cx="754310" cy="902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9154" y="0"/>
                </a:moveTo>
                <a:cubicBezTo>
                  <a:pt x="3064" y="0"/>
                  <a:pt x="0" y="3297"/>
                  <a:pt x="0" y="7252"/>
                </a:cubicBezTo>
                <a:cubicBezTo>
                  <a:pt x="0" y="11207"/>
                  <a:pt x="2755" y="14261"/>
                  <a:pt x="3263" y="17024"/>
                </a:cubicBezTo>
                <a:cubicBezTo>
                  <a:pt x="3772" y="19786"/>
                  <a:pt x="1428" y="21600"/>
                  <a:pt x="1428" y="21600"/>
                </a:cubicBezTo>
                <a:lnTo>
                  <a:pt x="13269" y="21600"/>
                </a:lnTo>
                <a:cubicBezTo>
                  <a:pt x="14015" y="18211"/>
                  <a:pt x="15444" y="18832"/>
                  <a:pt x="16687" y="18799"/>
                </a:cubicBezTo>
                <a:cubicBezTo>
                  <a:pt x="17929" y="18767"/>
                  <a:pt x="19467" y="18460"/>
                  <a:pt x="19210" y="17068"/>
                </a:cubicBezTo>
                <a:cubicBezTo>
                  <a:pt x="19036" y="16134"/>
                  <a:pt x="19250" y="15837"/>
                  <a:pt x="19675" y="15341"/>
                </a:cubicBezTo>
                <a:cubicBezTo>
                  <a:pt x="20100" y="14844"/>
                  <a:pt x="19256" y="14402"/>
                  <a:pt x="19256" y="14402"/>
                </a:cubicBezTo>
                <a:lnTo>
                  <a:pt x="19745" y="14169"/>
                </a:lnTo>
                <a:cubicBezTo>
                  <a:pt x="19977" y="14061"/>
                  <a:pt x="20093" y="13835"/>
                  <a:pt x="20035" y="13619"/>
                </a:cubicBezTo>
                <a:cubicBezTo>
                  <a:pt x="20009" y="13533"/>
                  <a:pt x="19982" y="13430"/>
                  <a:pt x="19950" y="13301"/>
                </a:cubicBezTo>
                <a:cubicBezTo>
                  <a:pt x="19847" y="12874"/>
                  <a:pt x="20073" y="12503"/>
                  <a:pt x="20497" y="12373"/>
                </a:cubicBezTo>
                <a:cubicBezTo>
                  <a:pt x="20877" y="12260"/>
                  <a:pt x="21149" y="12098"/>
                  <a:pt x="21342" y="11942"/>
                </a:cubicBezTo>
                <a:cubicBezTo>
                  <a:pt x="21600" y="11737"/>
                  <a:pt x="21600" y="11374"/>
                  <a:pt x="21407" y="11120"/>
                </a:cubicBezTo>
                <a:cubicBezTo>
                  <a:pt x="20705" y="10192"/>
                  <a:pt x="19983" y="9173"/>
                  <a:pt x="19487" y="8520"/>
                </a:cubicBezTo>
                <a:cubicBezTo>
                  <a:pt x="18754" y="7554"/>
                  <a:pt x="19939" y="7036"/>
                  <a:pt x="19572" y="5994"/>
                </a:cubicBezTo>
                <a:cubicBezTo>
                  <a:pt x="18658" y="2406"/>
                  <a:pt x="15959" y="0"/>
                  <a:pt x="915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38" name="Rectangle"/>
          <p:cNvSpPr/>
          <p:nvPr/>
        </p:nvSpPr>
        <p:spPr>
          <a:xfrm>
            <a:off x="8559800" y="1562100"/>
            <a:ext cx="2678212" cy="4049713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39" name="server"/>
          <p:cNvSpPr txBox="1"/>
          <p:nvPr/>
        </p:nvSpPr>
        <p:spPr>
          <a:xfrm>
            <a:off x="9388843" y="5632450"/>
            <a:ext cx="102012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/>
            </a:lvl1pPr>
          </a:lstStyle>
          <a:p>
            <a:r>
              <a:t>server</a:t>
            </a:r>
          </a:p>
        </p:txBody>
      </p:sp>
      <p:sp>
        <p:nvSpPr>
          <p:cNvPr id="1540" name="Line"/>
          <p:cNvSpPr/>
          <p:nvPr/>
        </p:nvSpPr>
        <p:spPr>
          <a:xfrm flipH="1">
            <a:off x="8369299" y="1676400"/>
            <a:ext cx="1" cy="3949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1" name="requests…"/>
          <p:cNvSpPr txBox="1"/>
          <p:nvPr/>
        </p:nvSpPr>
        <p:spPr>
          <a:xfrm>
            <a:off x="7322139" y="5524500"/>
            <a:ext cx="116573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/>
            </a:pPr>
            <a:r>
              <a:t>requests</a:t>
            </a:r>
          </a:p>
          <a:p>
            <a:pPr>
              <a:defRPr sz="2200"/>
            </a:pPr>
            <a:r>
              <a:t>over time</a:t>
            </a:r>
          </a:p>
        </p:txBody>
      </p:sp>
      <p:sp>
        <p:nvSpPr>
          <p:cNvPr id="1542" name="Line"/>
          <p:cNvSpPr/>
          <p:nvPr/>
        </p:nvSpPr>
        <p:spPr>
          <a:xfrm flipV="1">
            <a:off x="4368799" y="1831330"/>
            <a:ext cx="3923309" cy="36577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3" name="Line"/>
          <p:cNvSpPr/>
          <p:nvPr/>
        </p:nvSpPr>
        <p:spPr>
          <a:xfrm flipV="1">
            <a:off x="4368799" y="1958330"/>
            <a:ext cx="3923309" cy="36577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4" name="Line"/>
          <p:cNvSpPr/>
          <p:nvPr/>
        </p:nvSpPr>
        <p:spPr>
          <a:xfrm>
            <a:off x="4368799" y="2451100"/>
            <a:ext cx="3924414" cy="71507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5" name="Line"/>
          <p:cNvSpPr/>
          <p:nvPr/>
        </p:nvSpPr>
        <p:spPr>
          <a:xfrm>
            <a:off x="4368800" y="2578100"/>
            <a:ext cx="3925146" cy="85975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6" name="Line"/>
          <p:cNvSpPr/>
          <p:nvPr/>
        </p:nvSpPr>
        <p:spPr>
          <a:xfrm flipV="1">
            <a:off x="4368650" y="2386411"/>
            <a:ext cx="3856636" cy="1059143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7" name="Line"/>
          <p:cNvSpPr/>
          <p:nvPr/>
        </p:nvSpPr>
        <p:spPr>
          <a:xfrm flipV="1">
            <a:off x="4368650" y="3276899"/>
            <a:ext cx="3891164" cy="295655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8" name="Line"/>
          <p:cNvSpPr/>
          <p:nvPr/>
        </p:nvSpPr>
        <p:spPr>
          <a:xfrm>
            <a:off x="4368650" y="3699553"/>
            <a:ext cx="3890767" cy="54210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9" name="Line"/>
          <p:cNvSpPr/>
          <p:nvPr/>
        </p:nvSpPr>
        <p:spPr>
          <a:xfrm>
            <a:off x="4368650" y="4842553"/>
            <a:ext cx="3890767" cy="54210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0" name="Line"/>
          <p:cNvSpPr/>
          <p:nvPr/>
        </p:nvSpPr>
        <p:spPr>
          <a:xfrm flipV="1">
            <a:off x="4368650" y="3803701"/>
            <a:ext cx="3859811" cy="784853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1" name="split users?"/>
          <p:cNvSpPr txBox="1"/>
          <p:nvPr/>
        </p:nvSpPr>
        <p:spPr>
          <a:xfrm>
            <a:off x="2733308" y="5778499"/>
            <a:ext cx="13793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split users?</a:t>
            </a:r>
          </a:p>
        </p:txBody>
      </p:sp>
      <p:sp>
        <p:nvSpPr>
          <p:cNvPr id="1552" name="or requests?"/>
          <p:cNvSpPr txBox="1"/>
          <p:nvPr/>
        </p:nvSpPr>
        <p:spPr>
          <a:xfrm>
            <a:off x="7126337" y="6502399"/>
            <a:ext cx="155733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or requests?</a:t>
            </a:r>
          </a:p>
        </p:txBody>
      </p:sp>
      <p:sp>
        <p:nvSpPr>
          <p:cNvPr id="1553" name="easier, but can't test over-time metrics or provide consistent experience"/>
          <p:cNvSpPr txBox="1"/>
          <p:nvPr/>
        </p:nvSpPr>
        <p:spPr>
          <a:xfrm>
            <a:off x="6390977" y="7053893"/>
            <a:ext cx="338345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easier, but can't test over-time metrics or provide consistent experience</a:t>
            </a:r>
          </a:p>
        </p:txBody>
      </p:sp>
      <p:sp>
        <p:nvSpPr>
          <p:cNvPr id="1554" name="how to identify?…"/>
          <p:cNvSpPr txBox="1"/>
          <p:nvPr/>
        </p:nvSpPr>
        <p:spPr>
          <a:xfrm>
            <a:off x="2327589" y="6482393"/>
            <a:ext cx="311805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how to identify?</a:t>
            </a:r>
          </a:p>
          <a:p>
            <a:pPr marL="571500" indent="-381000" algn="l">
              <a:buSzPct val="145000"/>
              <a:buChar char="-"/>
            </a:pPr>
            <a:r>
              <a:t>IP addresses</a:t>
            </a:r>
          </a:p>
          <a:p>
            <a:pPr marL="571500" indent="-381000" algn="l">
              <a:buSzPct val="145000"/>
              <a:buChar char="-"/>
            </a:pPr>
            <a:r>
              <a:t>signed-in services</a:t>
            </a:r>
          </a:p>
          <a:p>
            <a:pPr marL="571500" indent="-381000" algn="l">
              <a:buSzPct val="145000"/>
              <a:buChar char="-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cookies</a:t>
            </a:r>
          </a:p>
        </p:txBody>
      </p:sp>
      <p:sp>
        <p:nvSpPr>
          <p:cNvPr id="1555" name="Notebook"/>
          <p:cNvSpPr/>
          <p:nvPr/>
        </p:nvSpPr>
        <p:spPr>
          <a:xfrm>
            <a:off x="3421838" y="2120759"/>
            <a:ext cx="929551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6" name="Notebook"/>
          <p:cNvSpPr/>
          <p:nvPr/>
        </p:nvSpPr>
        <p:spPr>
          <a:xfrm>
            <a:off x="3421838" y="3327259"/>
            <a:ext cx="929551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7" name="Notebook"/>
          <p:cNvSpPr/>
          <p:nvPr/>
        </p:nvSpPr>
        <p:spPr>
          <a:xfrm>
            <a:off x="3421838" y="4495659"/>
            <a:ext cx="929551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8" name="Rectangle"/>
          <p:cNvSpPr/>
          <p:nvPr/>
        </p:nvSpPr>
        <p:spPr>
          <a:xfrm>
            <a:off x="4597400" y="1530164"/>
            <a:ext cx="1270000" cy="40689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9" name="IP A"/>
          <p:cNvSpPr/>
          <p:nvPr/>
        </p:nvSpPr>
        <p:spPr>
          <a:xfrm rot="16200000">
            <a:off x="4362751" y="2193059"/>
            <a:ext cx="929551" cy="457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IP A</a:t>
            </a:r>
          </a:p>
        </p:txBody>
      </p:sp>
      <p:sp>
        <p:nvSpPr>
          <p:cNvPr id="1560" name="IP B"/>
          <p:cNvSpPr/>
          <p:nvPr/>
        </p:nvSpPr>
        <p:spPr>
          <a:xfrm rot="16200000">
            <a:off x="4362751" y="3336059"/>
            <a:ext cx="929551" cy="457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IP B</a:t>
            </a:r>
          </a:p>
        </p:txBody>
      </p:sp>
      <p:sp>
        <p:nvSpPr>
          <p:cNvPr id="1561" name="IP C"/>
          <p:cNvSpPr/>
          <p:nvPr/>
        </p:nvSpPr>
        <p:spPr>
          <a:xfrm rot="16200000">
            <a:off x="4362751" y="4479059"/>
            <a:ext cx="929551" cy="457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IP C</a:t>
            </a:r>
          </a:p>
        </p:txBody>
      </p:sp>
      <p:sp>
        <p:nvSpPr>
          <p:cNvPr id="1562" name="Shared Global IP"/>
          <p:cNvSpPr/>
          <p:nvPr/>
        </p:nvSpPr>
        <p:spPr>
          <a:xfrm rot="16200000">
            <a:off x="4032551" y="3336059"/>
            <a:ext cx="3215551" cy="457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Shared Global IP</a:t>
            </a:r>
          </a:p>
        </p:txBody>
      </p:sp>
      <p:sp>
        <p:nvSpPr>
          <p:cNvPr id="1563" name="Rectangle"/>
          <p:cNvSpPr/>
          <p:nvPr/>
        </p:nvSpPr>
        <p:spPr>
          <a:xfrm>
            <a:off x="959505" y="1543050"/>
            <a:ext cx="4926945" cy="4043220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4" name="organization"/>
          <p:cNvSpPr txBox="1"/>
          <p:nvPr/>
        </p:nvSpPr>
        <p:spPr>
          <a:xfrm>
            <a:off x="980231" y="1523999"/>
            <a:ext cx="157013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organization</a:t>
            </a:r>
          </a:p>
        </p:txBody>
      </p:sp>
      <p:pic>
        <p:nvPicPr>
          <p:cNvPr id="15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677" y="8166240"/>
            <a:ext cx="2006601" cy="1338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8" name="Group"/>
          <p:cNvGrpSpPr/>
          <p:nvPr/>
        </p:nvGrpSpPr>
        <p:grpSpPr>
          <a:xfrm>
            <a:off x="1022350" y="2520950"/>
            <a:ext cx="8404325" cy="6134100"/>
            <a:chOff x="0" y="0"/>
            <a:chExt cx="8404324" cy="6134100"/>
          </a:xfrm>
        </p:grpSpPr>
        <p:pic>
          <p:nvPicPr>
            <p:cNvPr id="1583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8191500" cy="6134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600" y="1949450"/>
              <a:ext cx="1409700" cy="685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5" name="Rectangle"/>
            <p:cNvSpPr/>
            <p:nvPr/>
          </p:nvSpPr>
          <p:spPr>
            <a:xfrm>
              <a:off x="7677150" y="2216150"/>
              <a:ext cx="727175" cy="4572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1586" name="Rectangle"/>
            <p:cNvSpPr/>
            <p:nvPr/>
          </p:nvSpPr>
          <p:spPr>
            <a:xfrm>
              <a:off x="6292850" y="2190750"/>
              <a:ext cx="202456" cy="4572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pic>
          <p:nvPicPr>
            <p:cNvPr id="158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7450" y="2197100"/>
              <a:ext cx="203200" cy="241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89" name="Cooki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Cookies</a:t>
            </a:r>
          </a:p>
        </p:txBody>
      </p:sp>
      <p:sp>
        <p:nvSpPr>
          <p:cNvPr id="1590" name="Cookies are info that sites ask browsers to store locally and upload later."/>
          <p:cNvSpPr txBox="1"/>
          <p:nvPr/>
        </p:nvSpPr>
        <p:spPr>
          <a:xfrm>
            <a:off x="1041400" y="1608856"/>
            <a:ext cx="8818960" cy="459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latin typeface="Gill Sans"/>
                <a:ea typeface="Gill Sans"/>
                <a:cs typeface="Gill Sans"/>
                <a:sym typeface="Gill Sans"/>
              </a:rPr>
              <a:t>Cookies</a:t>
            </a:r>
            <a:r>
              <a:t> are info that sites ask browsers to store locally and upload later.</a:t>
            </a:r>
          </a:p>
        </p:txBody>
      </p:sp>
      <p:sp>
        <p:nvSpPr>
          <p:cNvPr id="1599" name="Connection Line"/>
          <p:cNvSpPr/>
          <p:nvPr/>
        </p:nvSpPr>
        <p:spPr>
          <a:xfrm>
            <a:off x="5415491" y="3749559"/>
            <a:ext cx="2116436" cy="1030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528" y="10152"/>
                  <a:pt x="9728" y="2952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592" name="dict of cookies"/>
          <p:cNvSpPr txBox="1"/>
          <p:nvPr/>
        </p:nvSpPr>
        <p:spPr>
          <a:xfrm>
            <a:off x="7595393" y="3479799"/>
            <a:ext cx="18526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dict of cookies</a:t>
            </a:r>
          </a:p>
        </p:txBody>
      </p:sp>
      <p:sp>
        <p:nvSpPr>
          <p:cNvPr id="1593" name="key"/>
          <p:cNvSpPr txBox="1"/>
          <p:nvPr/>
        </p:nvSpPr>
        <p:spPr>
          <a:xfrm>
            <a:off x="6994450" y="5054599"/>
            <a:ext cx="514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key</a:t>
            </a:r>
          </a:p>
        </p:txBody>
      </p:sp>
      <p:sp>
        <p:nvSpPr>
          <p:cNvPr id="1594" name="key"/>
          <p:cNvSpPr txBox="1"/>
          <p:nvPr/>
        </p:nvSpPr>
        <p:spPr>
          <a:xfrm>
            <a:off x="4467150" y="6388099"/>
            <a:ext cx="514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key</a:t>
            </a:r>
          </a:p>
        </p:txBody>
      </p:sp>
      <p:sp>
        <p:nvSpPr>
          <p:cNvPr id="1595" name="value"/>
          <p:cNvSpPr txBox="1"/>
          <p:nvPr/>
        </p:nvSpPr>
        <p:spPr>
          <a:xfrm>
            <a:off x="5757812" y="6388099"/>
            <a:ext cx="7271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value</a:t>
            </a:r>
          </a:p>
        </p:txBody>
      </p:sp>
      <p:sp>
        <p:nvSpPr>
          <p:cNvPr id="1596" name="#TODO: get better identifiers"/>
          <p:cNvSpPr txBox="1"/>
          <p:nvPr/>
        </p:nvSpPr>
        <p:spPr>
          <a:xfrm>
            <a:off x="5488387" y="7361097"/>
            <a:ext cx="37501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#TODO: get better identifiers</a:t>
            </a:r>
          </a:p>
        </p:txBody>
      </p:sp>
      <p:sp>
        <p:nvSpPr>
          <p:cNvPr id="1597" name="More accurate than IP, but cookie churn, incognito mode, and local laws may limit..."/>
          <p:cNvSpPr txBox="1"/>
          <p:nvPr/>
        </p:nvSpPr>
        <p:spPr>
          <a:xfrm>
            <a:off x="1066800" y="8928099"/>
            <a:ext cx="9949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More accurate than IP, but cookie churn, incognito mode, and local laws may limit...</a:t>
            </a:r>
          </a:p>
        </p:txBody>
      </p:sp>
      <p:pic>
        <p:nvPicPr>
          <p:cNvPr id="159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0" y="8032750"/>
            <a:ext cx="2743200" cy="901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Summ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Summary</a:t>
            </a:r>
          </a:p>
        </p:txBody>
      </p:sp>
      <p:pic>
        <p:nvPicPr>
          <p:cNvPr id="16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418" y="2108200"/>
            <a:ext cx="6491382" cy="3014826"/>
          </a:xfrm>
          <a:prstGeom prst="rect">
            <a:avLst/>
          </a:prstGeom>
          <a:ln w="12700">
            <a:miter lim="400000"/>
          </a:ln>
        </p:spPr>
      </p:pic>
      <p:sp>
        <p:nvSpPr>
          <p:cNvPr id="1603" name="Goals…"/>
          <p:cNvSpPr txBox="1"/>
          <p:nvPr/>
        </p:nvSpPr>
        <p:spPr>
          <a:xfrm>
            <a:off x="990600" y="1409700"/>
            <a:ext cx="10755759" cy="756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Goals</a:t>
            </a:r>
          </a:p>
          <a:p>
            <a:pPr marL="571500" indent="-381000" algn="l">
              <a:buSzPct val="145000"/>
              <a:buChar char="-"/>
            </a:pPr>
            <a:r>
              <a:t>make decisions, learn, debug</a:t>
            </a:r>
          </a:p>
          <a:p>
            <a:pPr algn="l"/>
            <a:endParaRPr/>
          </a:p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Comparisons</a:t>
            </a:r>
          </a:p>
          <a:p>
            <a:pPr marL="571500" indent="-381000" algn="l">
              <a:buSzPct val="145000"/>
              <a:buChar char="-"/>
            </a:pPr>
            <a:r>
              <a:t>significance testing</a:t>
            </a:r>
          </a:p>
          <a:p>
            <a:pPr algn="l"/>
            <a:endParaRPr/>
          </a:p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Metrics</a:t>
            </a:r>
          </a:p>
          <a:p>
            <a:pPr marL="571500" indent="-381000" algn="l">
              <a:buSzPct val="145000"/>
              <a:buChar char="-"/>
            </a:pPr>
            <a:r>
              <a:t>simple or combos</a:t>
            </a:r>
          </a:p>
          <a:p>
            <a:pPr marL="571500" indent="-381000" algn="l">
              <a:buSzPct val="145000"/>
              <a:buChar char="-"/>
            </a:pPr>
            <a:r>
              <a:t>clean uniformly</a:t>
            </a:r>
          </a:p>
          <a:p>
            <a:pPr marL="571500" indent="-381000" algn="l">
              <a:buSzPct val="145000"/>
              <a:buChar char="-"/>
            </a:pPr>
            <a:r>
              <a:t>choose OEC up front</a:t>
            </a:r>
          </a:p>
          <a:p>
            <a:pPr marL="571500" indent="-381000" algn="l">
              <a:buSzPct val="145000"/>
              <a:buChar char="-"/>
            </a:pPr>
            <a:r>
              <a:t>think long-term</a:t>
            </a:r>
          </a:p>
          <a:p>
            <a:pPr algn="l"/>
            <a:endParaRPr/>
          </a:p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Treatments</a:t>
            </a:r>
          </a:p>
          <a:p>
            <a:pPr marL="571500" indent="-381000" algn="l">
              <a:buSzPct val="145000"/>
              <a:buChar char="-"/>
            </a:pPr>
            <a:r>
              <a:t>one or more factors</a:t>
            </a:r>
          </a:p>
          <a:p>
            <a:pPr marL="571500" indent="-381000" algn="l">
              <a:buSzPct val="145000"/>
              <a:buChar char="-"/>
            </a:pPr>
            <a:r>
              <a:t>factors may require a lot of coding/design work!</a:t>
            </a:r>
          </a:p>
          <a:p>
            <a:pPr marL="571500" indent="-381000" algn="l">
              <a:buSzPct val="145000"/>
              <a:buChar char="-"/>
            </a:pPr>
            <a:r>
              <a:t>OFAT usually best for learning</a:t>
            </a:r>
          </a:p>
          <a:p>
            <a:pPr marL="571500" indent="-381000" algn="l">
              <a:buSzPct val="145000"/>
              <a:buChar char="-"/>
            </a:pPr>
            <a:r>
              <a:t>check the novelty factor with a flipped A/B test after decision</a:t>
            </a:r>
          </a:p>
          <a:p>
            <a:pPr algn="l"/>
            <a:endParaRPr/>
          </a:p>
          <a:p>
            <a:pPr algn="l"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Splitting Traffic</a:t>
            </a:r>
          </a:p>
          <a:p>
            <a:pPr marL="571500" indent="-381000" algn="l">
              <a:buSzPct val="145000"/>
              <a:buChar char="-"/>
            </a:pPr>
            <a:r>
              <a:t>ramp up slowly</a:t>
            </a:r>
          </a:p>
          <a:p>
            <a:pPr marL="571500" indent="-381000" algn="l">
              <a:buSzPct val="145000"/>
              <a:buChar char="-"/>
            </a:pPr>
            <a:r>
              <a:t>split requests or users (how to distinguish?)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Experiment Design:…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1771204"/>
          </a:xfrm>
          <a:prstGeom prst="rect">
            <a:avLst/>
          </a:prstGeom>
        </p:spPr>
        <p:txBody>
          <a:bodyPr/>
          <a:lstStyle/>
          <a:p>
            <a: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Experiment Design:</a:t>
            </a:r>
          </a:p>
          <a:p>
            <a: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Does Coffee Improve Programming Ability?</a:t>
            </a:r>
          </a:p>
        </p:txBody>
      </p:sp>
      <p:grpSp>
        <p:nvGrpSpPr>
          <p:cNvPr id="422" name="Group"/>
          <p:cNvGrpSpPr/>
          <p:nvPr/>
        </p:nvGrpSpPr>
        <p:grpSpPr>
          <a:xfrm>
            <a:off x="3679356" y="3913140"/>
            <a:ext cx="1016200" cy="582661"/>
            <a:chOff x="0" y="0"/>
            <a:chExt cx="1016198" cy="582659"/>
          </a:xfrm>
        </p:grpSpPr>
        <p:grpSp>
          <p:nvGrpSpPr>
            <p:cNvPr id="419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415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02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17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18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420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21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30" name="Group"/>
          <p:cNvGrpSpPr/>
          <p:nvPr/>
        </p:nvGrpSpPr>
        <p:grpSpPr>
          <a:xfrm>
            <a:off x="4441356" y="4573540"/>
            <a:ext cx="1016200" cy="582661"/>
            <a:chOff x="0" y="0"/>
            <a:chExt cx="1016198" cy="582659"/>
          </a:xfrm>
        </p:grpSpPr>
        <p:grpSp>
          <p:nvGrpSpPr>
            <p:cNvPr id="427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423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03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25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26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428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29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38" name="Group"/>
          <p:cNvGrpSpPr/>
          <p:nvPr/>
        </p:nvGrpSpPr>
        <p:grpSpPr>
          <a:xfrm>
            <a:off x="6498756" y="4417742"/>
            <a:ext cx="1016200" cy="582660"/>
            <a:chOff x="0" y="0"/>
            <a:chExt cx="1016198" cy="582659"/>
          </a:xfrm>
        </p:grpSpPr>
        <p:grpSp>
          <p:nvGrpSpPr>
            <p:cNvPr id="435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431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04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33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34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436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46" name="Group"/>
          <p:cNvGrpSpPr/>
          <p:nvPr/>
        </p:nvGrpSpPr>
        <p:grpSpPr>
          <a:xfrm>
            <a:off x="5558956" y="3579542"/>
            <a:ext cx="1016200" cy="582660"/>
            <a:chOff x="0" y="0"/>
            <a:chExt cx="1016198" cy="582659"/>
          </a:xfrm>
        </p:grpSpPr>
        <p:grpSp>
          <p:nvGrpSpPr>
            <p:cNvPr id="443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439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05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41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42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444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45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7933856" y="3490642"/>
            <a:ext cx="1016200" cy="582660"/>
            <a:chOff x="0" y="0"/>
            <a:chExt cx="1016198" cy="582659"/>
          </a:xfrm>
        </p:grpSpPr>
        <p:grpSp>
          <p:nvGrpSpPr>
            <p:cNvPr id="451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447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06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49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50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452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53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8327556" y="4786042"/>
            <a:ext cx="1016200" cy="582660"/>
            <a:chOff x="0" y="0"/>
            <a:chExt cx="1016198" cy="582659"/>
          </a:xfrm>
        </p:grpSpPr>
        <p:grpSp>
          <p:nvGrpSpPr>
            <p:cNvPr id="459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455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07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57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58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460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61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9737256" y="5116242"/>
            <a:ext cx="1016200" cy="582660"/>
            <a:chOff x="0" y="0"/>
            <a:chExt cx="1016198" cy="582659"/>
          </a:xfrm>
        </p:grpSpPr>
        <p:grpSp>
          <p:nvGrpSpPr>
            <p:cNvPr id="467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463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08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65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66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468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69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78" name="Group"/>
          <p:cNvGrpSpPr/>
          <p:nvPr/>
        </p:nvGrpSpPr>
        <p:grpSpPr>
          <a:xfrm>
            <a:off x="9445156" y="3913140"/>
            <a:ext cx="1016200" cy="582661"/>
            <a:chOff x="0" y="0"/>
            <a:chExt cx="1016198" cy="582659"/>
          </a:xfrm>
        </p:grpSpPr>
        <p:grpSp>
          <p:nvGrpSpPr>
            <p:cNvPr id="475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471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09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73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74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476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77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86" name="Group"/>
          <p:cNvGrpSpPr/>
          <p:nvPr/>
        </p:nvGrpSpPr>
        <p:grpSpPr>
          <a:xfrm>
            <a:off x="5838356" y="5474470"/>
            <a:ext cx="1016200" cy="582660"/>
            <a:chOff x="0" y="0"/>
            <a:chExt cx="1016198" cy="582659"/>
          </a:xfrm>
        </p:grpSpPr>
        <p:grpSp>
          <p:nvGrpSpPr>
            <p:cNvPr id="483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479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10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81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82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484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85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87" name="programmers:"/>
          <p:cNvSpPr txBox="1"/>
          <p:nvPr/>
        </p:nvSpPr>
        <p:spPr>
          <a:xfrm>
            <a:off x="1463650" y="4636270"/>
            <a:ext cx="17971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programmers:</a:t>
            </a:r>
          </a:p>
        </p:txBody>
      </p:sp>
      <p:sp>
        <p:nvSpPr>
          <p:cNvPr id="488" name="Design 1: before and after"/>
          <p:cNvSpPr txBox="1"/>
          <p:nvPr/>
        </p:nvSpPr>
        <p:spPr>
          <a:xfrm>
            <a:off x="5400256" y="2320701"/>
            <a:ext cx="32132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Design 1: before and after</a:t>
            </a:r>
          </a:p>
        </p:txBody>
      </p:sp>
      <p:sp>
        <p:nvSpPr>
          <p:cNvPr id="489" name="Rectangle"/>
          <p:cNvSpPr/>
          <p:nvPr/>
        </p:nvSpPr>
        <p:spPr>
          <a:xfrm>
            <a:off x="3425555" y="3235872"/>
            <a:ext cx="7626896" cy="3067944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0" name="average of 8 hours…"/>
          <p:cNvSpPr txBox="1"/>
          <p:nvPr/>
        </p:nvSpPr>
        <p:spPr>
          <a:xfrm>
            <a:off x="8196138" y="7691837"/>
            <a:ext cx="247992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average of 8 hours</a:t>
            </a:r>
          </a:p>
          <a:p>
            <a:r>
              <a:t>for the project after</a:t>
            </a:r>
          </a:p>
          <a:p>
            <a:r>
              <a:t>(with coffee)</a:t>
            </a:r>
          </a:p>
        </p:txBody>
      </p:sp>
      <p:sp>
        <p:nvSpPr>
          <p:cNvPr id="491" name="Coffee cup - to go"/>
          <p:cNvSpPr/>
          <p:nvPr/>
        </p:nvSpPr>
        <p:spPr>
          <a:xfrm>
            <a:off x="3479531" y="37814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2" name="Coffee cup - to go"/>
          <p:cNvSpPr/>
          <p:nvPr/>
        </p:nvSpPr>
        <p:spPr>
          <a:xfrm>
            <a:off x="6527531" y="35274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3" name="Coffee cup - to go"/>
          <p:cNvSpPr/>
          <p:nvPr/>
        </p:nvSpPr>
        <p:spPr>
          <a:xfrm>
            <a:off x="7492731" y="43275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4" name="Coffee cup - to go"/>
          <p:cNvSpPr/>
          <p:nvPr/>
        </p:nvSpPr>
        <p:spPr>
          <a:xfrm>
            <a:off x="5460731" y="44545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5" name="Coffee cup - to go"/>
          <p:cNvSpPr/>
          <p:nvPr/>
        </p:nvSpPr>
        <p:spPr>
          <a:xfrm>
            <a:off x="5587731" y="53435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6" name="Coffee cup - to go"/>
          <p:cNvSpPr/>
          <p:nvPr/>
        </p:nvSpPr>
        <p:spPr>
          <a:xfrm>
            <a:off x="7746731" y="34385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Coffee cup - to go"/>
          <p:cNvSpPr/>
          <p:nvPr/>
        </p:nvSpPr>
        <p:spPr>
          <a:xfrm>
            <a:off x="9524731" y="49625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8" name="Coffee cup - to go"/>
          <p:cNvSpPr/>
          <p:nvPr/>
        </p:nvSpPr>
        <p:spPr>
          <a:xfrm>
            <a:off x="8127731" y="47085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Coffee cup - to go"/>
          <p:cNvSpPr/>
          <p:nvPr/>
        </p:nvSpPr>
        <p:spPr>
          <a:xfrm>
            <a:off x="9143731" y="36925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0" name="average of 16 hours…"/>
          <p:cNvSpPr txBox="1"/>
          <p:nvPr/>
        </p:nvSpPr>
        <p:spPr>
          <a:xfrm>
            <a:off x="3757364" y="7691837"/>
            <a:ext cx="272147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average of 16 hours</a:t>
            </a:r>
          </a:p>
          <a:p>
            <a:r>
              <a:t>for the project before</a:t>
            </a:r>
          </a:p>
          <a:p>
            <a:r>
              <a:t>(no coffee)</a:t>
            </a:r>
          </a:p>
        </p:txBody>
      </p:sp>
      <p:sp>
        <p:nvSpPr>
          <p:cNvPr id="501" name="concerns???"/>
          <p:cNvSpPr txBox="1"/>
          <p:nvPr/>
        </p:nvSpPr>
        <p:spPr>
          <a:xfrm>
            <a:off x="6391476" y="6761784"/>
            <a:ext cx="1898254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concerns???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Oval"/>
          <p:cNvSpPr/>
          <p:nvPr/>
        </p:nvSpPr>
        <p:spPr>
          <a:xfrm>
            <a:off x="2717800" y="6640241"/>
            <a:ext cx="4125863" cy="1689498"/>
          </a:xfrm>
          <a:prstGeom prst="ellipse">
            <a:avLst/>
          </a:prstGeom>
          <a:ln w="381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3" name="Oval"/>
          <p:cNvSpPr/>
          <p:nvPr/>
        </p:nvSpPr>
        <p:spPr>
          <a:xfrm>
            <a:off x="7670800" y="6640241"/>
            <a:ext cx="4125863" cy="1689498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4" name="control"/>
          <p:cNvSpPr txBox="1"/>
          <p:nvPr/>
        </p:nvSpPr>
        <p:spPr>
          <a:xfrm>
            <a:off x="3734773" y="7249029"/>
            <a:ext cx="209191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c</a:t>
            </a:r>
            <a:r>
              <a:rPr dirty="0"/>
              <a:t>ontrol</a:t>
            </a:r>
            <a:r>
              <a:rPr lang="en-US" dirty="0"/>
              <a:t> (neutral)</a:t>
            </a:r>
            <a:endParaRPr dirty="0"/>
          </a:p>
        </p:txBody>
      </p:sp>
      <p:sp>
        <p:nvSpPr>
          <p:cNvPr id="515" name="treatment"/>
          <p:cNvSpPr txBox="1"/>
          <p:nvPr/>
        </p:nvSpPr>
        <p:spPr>
          <a:xfrm>
            <a:off x="9084617" y="7256390"/>
            <a:ext cx="129822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treatment</a:t>
            </a:r>
          </a:p>
        </p:txBody>
      </p:sp>
      <p:sp>
        <p:nvSpPr>
          <p:cNvPr id="516" name="Line"/>
          <p:cNvSpPr/>
          <p:nvPr/>
        </p:nvSpPr>
        <p:spPr>
          <a:xfrm flipH="1">
            <a:off x="3798196" y="5257799"/>
            <a:ext cx="849314" cy="1750369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7" name="Line"/>
          <p:cNvSpPr/>
          <p:nvPr/>
        </p:nvSpPr>
        <p:spPr>
          <a:xfrm flipH="1">
            <a:off x="6334823" y="5384799"/>
            <a:ext cx="2173487" cy="1923307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8" name="Line"/>
          <p:cNvSpPr/>
          <p:nvPr/>
        </p:nvSpPr>
        <p:spPr>
          <a:xfrm flipH="1">
            <a:off x="6046229" y="4450674"/>
            <a:ext cx="3332212" cy="2587676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9" name="Line"/>
          <p:cNvSpPr/>
          <p:nvPr/>
        </p:nvSpPr>
        <p:spPr>
          <a:xfrm flipH="1">
            <a:off x="4663764" y="4284433"/>
            <a:ext cx="1320652" cy="2590901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0" name="Line"/>
          <p:cNvSpPr/>
          <p:nvPr/>
        </p:nvSpPr>
        <p:spPr>
          <a:xfrm>
            <a:off x="10414003" y="5930899"/>
            <a:ext cx="432496" cy="1165028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1" name="Line"/>
          <p:cNvSpPr/>
          <p:nvPr/>
        </p:nvSpPr>
        <p:spPr>
          <a:xfrm>
            <a:off x="8750303" y="4210262"/>
            <a:ext cx="1003252" cy="2696022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2" name="Line"/>
          <p:cNvSpPr/>
          <p:nvPr/>
        </p:nvSpPr>
        <p:spPr>
          <a:xfrm>
            <a:off x="7200903" y="5073862"/>
            <a:ext cx="2017069" cy="1875434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3" name="Line"/>
          <p:cNvSpPr/>
          <p:nvPr/>
        </p:nvSpPr>
        <p:spPr>
          <a:xfrm>
            <a:off x="6808177" y="6040518"/>
            <a:ext cx="1437383" cy="1146623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4" name="Line"/>
          <p:cNvSpPr/>
          <p:nvPr/>
        </p:nvSpPr>
        <p:spPr>
          <a:xfrm>
            <a:off x="4802901" y="4252482"/>
            <a:ext cx="3928037" cy="2603815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5" name="Circle"/>
          <p:cNvSpPr/>
          <p:nvPr/>
        </p:nvSpPr>
        <p:spPr>
          <a:xfrm>
            <a:off x="3855611" y="3796458"/>
            <a:ext cx="816025" cy="81602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6" name="Circle"/>
          <p:cNvSpPr/>
          <p:nvPr/>
        </p:nvSpPr>
        <p:spPr>
          <a:xfrm>
            <a:off x="4541444" y="4456858"/>
            <a:ext cx="816024" cy="81602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7" name="Circle"/>
          <p:cNvSpPr/>
          <p:nvPr/>
        </p:nvSpPr>
        <p:spPr>
          <a:xfrm>
            <a:off x="5911884" y="5357788"/>
            <a:ext cx="816024" cy="81602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8" name="Circle"/>
          <p:cNvSpPr/>
          <p:nvPr/>
        </p:nvSpPr>
        <p:spPr>
          <a:xfrm>
            <a:off x="5762571" y="3491867"/>
            <a:ext cx="816025" cy="81602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9" name="Circle"/>
          <p:cNvSpPr/>
          <p:nvPr/>
        </p:nvSpPr>
        <p:spPr>
          <a:xfrm>
            <a:off x="6636639" y="4301060"/>
            <a:ext cx="816024" cy="81602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0" name="Circle"/>
          <p:cNvSpPr/>
          <p:nvPr/>
        </p:nvSpPr>
        <p:spPr>
          <a:xfrm>
            <a:off x="8134032" y="3346178"/>
            <a:ext cx="816024" cy="81602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1" name="Circle"/>
          <p:cNvSpPr/>
          <p:nvPr/>
        </p:nvSpPr>
        <p:spPr>
          <a:xfrm>
            <a:off x="9545244" y="3796458"/>
            <a:ext cx="816024" cy="81602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2" name="Circle"/>
          <p:cNvSpPr/>
          <p:nvPr/>
        </p:nvSpPr>
        <p:spPr>
          <a:xfrm>
            <a:off x="8604133" y="4724295"/>
            <a:ext cx="816025" cy="81602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3" name="Circle"/>
          <p:cNvSpPr/>
          <p:nvPr/>
        </p:nvSpPr>
        <p:spPr>
          <a:xfrm>
            <a:off x="9900356" y="4969868"/>
            <a:ext cx="816024" cy="81602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4" name="Experiment Design:…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1771204"/>
          </a:xfrm>
          <a:prstGeom prst="rect">
            <a:avLst/>
          </a:prstGeom>
        </p:spPr>
        <p:txBody>
          <a:bodyPr/>
          <a:lstStyle/>
          <a:p>
            <a: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Experiment Design:</a:t>
            </a:r>
          </a:p>
          <a:p>
            <a: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Does Coffee Improve Programming Ability?</a:t>
            </a:r>
          </a:p>
        </p:txBody>
      </p:sp>
      <p:grpSp>
        <p:nvGrpSpPr>
          <p:cNvPr id="542" name="Group"/>
          <p:cNvGrpSpPr/>
          <p:nvPr/>
        </p:nvGrpSpPr>
        <p:grpSpPr>
          <a:xfrm>
            <a:off x="3679356" y="3913140"/>
            <a:ext cx="1016200" cy="582661"/>
            <a:chOff x="0" y="0"/>
            <a:chExt cx="1016198" cy="582659"/>
          </a:xfrm>
        </p:grpSpPr>
        <p:grpSp>
          <p:nvGrpSpPr>
            <p:cNvPr id="539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535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617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37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38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540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41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550" name="Group"/>
          <p:cNvGrpSpPr/>
          <p:nvPr/>
        </p:nvGrpSpPr>
        <p:grpSpPr>
          <a:xfrm>
            <a:off x="4441356" y="4573540"/>
            <a:ext cx="1016200" cy="582661"/>
            <a:chOff x="0" y="0"/>
            <a:chExt cx="1016198" cy="582659"/>
          </a:xfrm>
        </p:grpSpPr>
        <p:grpSp>
          <p:nvGrpSpPr>
            <p:cNvPr id="547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543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618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45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46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548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49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558" name="Group"/>
          <p:cNvGrpSpPr/>
          <p:nvPr/>
        </p:nvGrpSpPr>
        <p:grpSpPr>
          <a:xfrm>
            <a:off x="6498756" y="4417742"/>
            <a:ext cx="1016200" cy="582660"/>
            <a:chOff x="0" y="0"/>
            <a:chExt cx="1016198" cy="582659"/>
          </a:xfrm>
        </p:grpSpPr>
        <p:grpSp>
          <p:nvGrpSpPr>
            <p:cNvPr id="555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551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619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53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54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556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57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566" name="Group"/>
          <p:cNvGrpSpPr/>
          <p:nvPr/>
        </p:nvGrpSpPr>
        <p:grpSpPr>
          <a:xfrm>
            <a:off x="5558956" y="3579542"/>
            <a:ext cx="1016200" cy="582660"/>
            <a:chOff x="0" y="0"/>
            <a:chExt cx="1016198" cy="582659"/>
          </a:xfrm>
        </p:grpSpPr>
        <p:grpSp>
          <p:nvGrpSpPr>
            <p:cNvPr id="563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559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620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61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62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564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65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574" name="Group"/>
          <p:cNvGrpSpPr/>
          <p:nvPr/>
        </p:nvGrpSpPr>
        <p:grpSpPr>
          <a:xfrm>
            <a:off x="7933856" y="3490642"/>
            <a:ext cx="1016200" cy="582660"/>
            <a:chOff x="0" y="0"/>
            <a:chExt cx="1016198" cy="582659"/>
          </a:xfrm>
        </p:grpSpPr>
        <p:grpSp>
          <p:nvGrpSpPr>
            <p:cNvPr id="571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567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621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69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70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572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73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582" name="Group"/>
          <p:cNvGrpSpPr/>
          <p:nvPr/>
        </p:nvGrpSpPr>
        <p:grpSpPr>
          <a:xfrm>
            <a:off x="8327556" y="4786042"/>
            <a:ext cx="1016200" cy="582660"/>
            <a:chOff x="0" y="0"/>
            <a:chExt cx="1016198" cy="582659"/>
          </a:xfrm>
        </p:grpSpPr>
        <p:grpSp>
          <p:nvGrpSpPr>
            <p:cNvPr id="579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575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622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77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78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580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81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590" name="Group"/>
          <p:cNvGrpSpPr/>
          <p:nvPr/>
        </p:nvGrpSpPr>
        <p:grpSpPr>
          <a:xfrm>
            <a:off x="9737256" y="5116242"/>
            <a:ext cx="1016200" cy="582660"/>
            <a:chOff x="0" y="0"/>
            <a:chExt cx="1016198" cy="582659"/>
          </a:xfrm>
        </p:grpSpPr>
        <p:grpSp>
          <p:nvGrpSpPr>
            <p:cNvPr id="587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583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623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85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86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588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89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598" name="Group"/>
          <p:cNvGrpSpPr/>
          <p:nvPr/>
        </p:nvGrpSpPr>
        <p:grpSpPr>
          <a:xfrm>
            <a:off x="9445156" y="3913140"/>
            <a:ext cx="1016200" cy="582661"/>
            <a:chOff x="0" y="0"/>
            <a:chExt cx="1016198" cy="582659"/>
          </a:xfrm>
        </p:grpSpPr>
        <p:grpSp>
          <p:nvGrpSpPr>
            <p:cNvPr id="595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591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624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93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94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596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97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606" name="Group"/>
          <p:cNvGrpSpPr/>
          <p:nvPr/>
        </p:nvGrpSpPr>
        <p:grpSpPr>
          <a:xfrm>
            <a:off x="5838356" y="5474470"/>
            <a:ext cx="1016200" cy="582660"/>
            <a:chOff x="0" y="0"/>
            <a:chExt cx="1016198" cy="582659"/>
          </a:xfrm>
        </p:grpSpPr>
        <p:grpSp>
          <p:nvGrpSpPr>
            <p:cNvPr id="603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599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625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01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602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604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05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607" name="randomly assigned"/>
          <p:cNvSpPr txBox="1"/>
          <p:nvPr/>
        </p:nvSpPr>
        <p:spPr>
          <a:xfrm>
            <a:off x="1480943" y="6015911"/>
            <a:ext cx="23086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randomly assigned</a:t>
            </a:r>
          </a:p>
        </p:txBody>
      </p:sp>
      <p:sp>
        <p:nvSpPr>
          <p:cNvPr id="608" name="Design 2: randomly assigned control and treatment groups"/>
          <p:cNvSpPr txBox="1"/>
          <p:nvPr/>
        </p:nvSpPr>
        <p:spPr>
          <a:xfrm>
            <a:off x="3583412" y="2320701"/>
            <a:ext cx="7100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Design 2: randomly assigned control and treatment groups</a:t>
            </a:r>
          </a:p>
        </p:txBody>
      </p:sp>
      <p:sp>
        <p:nvSpPr>
          <p:cNvPr id="609" name="Coffee cup - to go"/>
          <p:cNvSpPr/>
          <p:nvPr/>
        </p:nvSpPr>
        <p:spPr>
          <a:xfrm>
            <a:off x="3479531" y="37814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0" name="Coffee cup - to go"/>
          <p:cNvSpPr/>
          <p:nvPr/>
        </p:nvSpPr>
        <p:spPr>
          <a:xfrm>
            <a:off x="7492731" y="43275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1" name="Coffee cup - to go"/>
          <p:cNvSpPr/>
          <p:nvPr/>
        </p:nvSpPr>
        <p:spPr>
          <a:xfrm>
            <a:off x="5587731" y="53435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2" name="Coffee cup - to go"/>
          <p:cNvSpPr/>
          <p:nvPr/>
        </p:nvSpPr>
        <p:spPr>
          <a:xfrm>
            <a:off x="7746731" y="34385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3" name="Coffee cup - to go"/>
          <p:cNvSpPr/>
          <p:nvPr/>
        </p:nvSpPr>
        <p:spPr>
          <a:xfrm>
            <a:off x="9524731" y="49625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4" name="average 16.3 hours"/>
          <p:cNvSpPr txBox="1"/>
          <p:nvPr/>
        </p:nvSpPr>
        <p:spPr>
          <a:xfrm>
            <a:off x="3585939" y="8491909"/>
            <a:ext cx="23895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average 16.3 hours</a:t>
            </a:r>
          </a:p>
        </p:txBody>
      </p:sp>
      <p:sp>
        <p:nvSpPr>
          <p:cNvPr id="615" name="average 15.4 hours"/>
          <p:cNvSpPr txBox="1"/>
          <p:nvPr/>
        </p:nvSpPr>
        <p:spPr>
          <a:xfrm>
            <a:off x="8645540" y="8491909"/>
            <a:ext cx="23895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average 15.4 hours</a:t>
            </a:r>
          </a:p>
        </p:txBody>
      </p:sp>
      <p:sp>
        <p:nvSpPr>
          <p:cNvPr id="616" name="significant difference?"/>
          <p:cNvSpPr txBox="1"/>
          <p:nvPr/>
        </p:nvSpPr>
        <p:spPr>
          <a:xfrm>
            <a:off x="6112664" y="8891832"/>
            <a:ext cx="249733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significant difference?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Oval"/>
          <p:cNvSpPr/>
          <p:nvPr/>
        </p:nvSpPr>
        <p:spPr>
          <a:xfrm>
            <a:off x="2717800" y="6640241"/>
            <a:ext cx="4125863" cy="1689498"/>
          </a:xfrm>
          <a:prstGeom prst="ellipse">
            <a:avLst/>
          </a:prstGeom>
          <a:ln w="381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8" name="Oval"/>
          <p:cNvSpPr/>
          <p:nvPr/>
        </p:nvSpPr>
        <p:spPr>
          <a:xfrm>
            <a:off x="7670800" y="6640241"/>
            <a:ext cx="4125863" cy="1689498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9" name="A"/>
          <p:cNvSpPr txBox="1"/>
          <p:nvPr/>
        </p:nvSpPr>
        <p:spPr>
          <a:xfrm>
            <a:off x="4520282" y="7091290"/>
            <a:ext cx="52089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A</a:t>
            </a:r>
          </a:p>
        </p:txBody>
      </p:sp>
      <p:sp>
        <p:nvSpPr>
          <p:cNvPr id="630" name="B"/>
          <p:cNvSpPr txBox="1"/>
          <p:nvPr/>
        </p:nvSpPr>
        <p:spPr>
          <a:xfrm>
            <a:off x="9514805" y="7091290"/>
            <a:ext cx="43785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B</a:t>
            </a:r>
          </a:p>
        </p:txBody>
      </p:sp>
      <p:sp>
        <p:nvSpPr>
          <p:cNvPr id="631" name="Line"/>
          <p:cNvSpPr/>
          <p:nvPr/>
        </p:nvSpPr>
        <p:spPr>
          <a:xfrm flipH="1">
            <a:off x="3798196" y="5257799"/>
            <a:ext cx="849314" cy="1750369"/>
          </a:xfrm>
          <a:prstGeom prst="line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32" name="Line"/>
          <p:cNvSpPr/>
          <p:nvPr/>
        </p:nvSpPr>
        <p:spPr>
          <a:xfrm flipH="1">
            <a:off x="6334823" y="5384799"/>
            <a:ext cx="2173487" cy="1923307"/>
          </a:xfrm>
          <a:prstGeom prst="line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33" name="Line"/>
          <p:cNvSpPr/>
          <p:nvPr/>
        </p:nvSpPr>
        <p:spPr>
          <a:xfrm flipH="1">
            <a:off x="6046229" y="4450674"/>
            <a:ext cx="3332212" cy="2587676"/>
          </a:xfrm>
          <a:prstGeom prst="line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34" name="Line"/>
          <p:cNvSpPr/>
          <p:nvPr/>
        </p:nvSpPr>
        <p:spPr>
          <a:xfrm>
            <a:off x="10414003" y="5930899"/>
            <a:ext cx="432496" cy="1165028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35" name="Line"/>
          <p:cNvSpPr/>
          <p:nvPr/>
        </p:nvSpPr>
        <p:spPr>
          <a:xfrm>
            <a:off x="8750303" y="4210262"/>
            <a:ext cx="1003252" cy="2696022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36" name="Line"/>
          <p:cNvSpPr/>
          <p:nvPr/>
        </p:nvSpPr>
        <p:spPr>
          <a:xfrm>
            <a:off x="7200903" y="5073862"/>
            <a:ext cx="2017069" cy="1875434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37" name="Line"/>
          <p:cNvSpPr/>
          <p:nvPr/>
        </p:nvSpPr>
        <p:spPr>
          <a:xfrm>
            <a:off x="6808177" y="6040518"/>
            <a:ext cx="1437383" cy="1146623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38" name="Line"/>
          <p:cNvSpPr/>
          <p:nvPr/>
        </p:nvSpPr>
        <p:spPr>
          <a:xfrm>
            <a:off x="4802901" y="4252482"/>
            <a:ext cx="3928037" cy="2603815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39" name="Circle"/>
          <p:cNvSpPr/>
          <p:nvPr/>
        </p:nvSpPr>
        <p:spPr>
          <a:xfrm>
            <a:off x="3855611" y="3796458"/>
            <a:ext cx="816025" cy="81602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40" name="Circle"/>
          <p:cNvSpPr/>
          <p:nvPr/>
        </p:nvSpPr>
        <p:spPr>
          <a:xfrm>
            <a:off x="4541444" y="4456858"/>
            <a:ext cx="816024" cy="81602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41" name="Circle"/>
          <p:cNvSpPr/>
          <p:nvPr/>
        </p:nvSpPr>
        <p:spPr>
          <a:xfrm>
            <a:off x="5911884" y="5357788"/>
            <a:ext cx="816024" cy="81602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42" name="Circle"/>
          <p:cNvSpPr/>
          <p:nvPr/>
        </p:nvSpPr>
        <p:spPr>
          <a:xfrm>
            <a:off x="5762571" y="3491867"/>
            <a:ext cx="816025" cy="81602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43" name="Circle"/>
          <p:cNvSpPr/>
          <p:nvPr/>
        </p:nvSpPr>
        <p:spPr>
          <a:xfrm>
            <a:off x="6636639" y="4301060"/>
            <a:ext cx="816024" cy="81602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44" name="Circle"/>
          <p:cNvSpPr/>
          <p:nvPr/>
        </p:nvSpPr>
        <p:spPr>
          <a:xfrm>
            <a:off x="8134032" y="3346178"/>
            <a:ext cx="816024" cy="81602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45" name="Circle"/>
          <p:cNvSpPr/>
          <p:nvPr/>
        </p:nvSpPr>
        <p:spPr>
          <a:xfrm>
            <a:off x="9545244" y="3796458"/>
            <a:ext cx="816024" cy="81602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46" name="Circle"/>
          <p:cNvSpPr/>
          <p:nvPr/>
        </p:nvSpPr>
        <p:spPr>
          <a:xfrm>
            <a:off x="8604133" y="4724295"/>
            <a:ext cx="816025" cy="81602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47" name="Circle"/>
          <p:cNvSpPr/>
          <p:nvPr/>
        </p:nvSpPr>
        <p:spPr>
          <a:xfrm>
            <a:off x="9900356" y="4969868"/>
            <a:ext cx="816024" cy="81602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48" name="Experiment Design:…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1771204"/>
          </a:xfrm>
          <a:prstGeom prst="rect">
            <a:avLst/>
          </a:prstGeom>
        </p:spPr>
        <p:txBody>
          <a:bodyPr/>
          <a:lstStyle/>
          <a:p>
            <a: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Experiment Design:</a:t>
            </a:r>
          </a:p>
          <a:p>
            <a:pPr algn="l"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Is coffee or tea better for programming?</a:t>
            </a:r>
          </a:p>
        </p:txBody>
      </p:sp>
      <p:grpSp>
        <p:nvGrpSpPr>
          <p:cNvPr id="656" name="Group"/>
          <p:cNvGrpSpPr/>
          <p:nvPr/>
        </p:nvGrpSpPr>
        <p:grpSpPr>
          <a:xfrm>
            <a:off x="3679356" y="3913140"/>
            <a:ext cx="1016200" cy="582661"/>
            <a:chOff x="0" y="0"/>
            <a:chExt cx="1016198" cy="582659"/>
          </a:xfrm>
        </p:grpSpPr>
        <p:grpSp>
          <p:nvGrpSpPr>
            <p:cNvPr id="653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649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735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51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652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654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55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664" name="Group"/>
          <p:cNvGrpSpPr/>
          <p:nvPr/>
        </p:nvGrpSpPr>
        <p:grpSpPr>
          <a:xfrm>
            <a:off x="4441356" y="4573540"/>
            <a:ext cx="1016200" cy="582661"/>
            <a:chOff x="0" y="0"/>
            <a:chExt cx="1016198" cy="582659"/>
          </a:xfrm>
        </p:grpSpPr>
        <p:grpSp>
          <p:nvGrpSpPr>
            <p:cNvPr id="661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657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736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59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660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662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63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672" name="Group"/>
          <p:cNvGrpSpPr/>
          <p:nvPr/>
        </p:nvGrpSpPr>
        <p:grpSpPr>
          <a:xfrm>
            <a:off x="6498756" y="4417742"/>
            <a:ext cx="1016200" cy="582660"/>
            <a:chOff x="0" y="0"/>
            <a:chExt cx="1016198" cy="582659"/>
          </a:xfrm>
        </p:grpSpPr>
        <p:grpSp>
          <p:nvGrpSpPr>
            <p:cNvPr id="669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665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737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67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668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670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71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680" name="Group"/>
          <p:cNvGrpSpPr/>
          <p:nvPr/>
        </p:nvGrpSpPr>
        <p:grpSpPr>
          <a:xfrm>
            <a:off x="5558956" y="3579542"/>
            <a:ext cx="1016200" cy="582660"/>
            <a:chOff x="0" y="0"/>
            <a:chExt cx="1016198" cy="582659"/>
          </a:xfrm>
        </p:grpSpPr>
        <p:grpSp>
          <p:nvGrpSpPr>
            <p:cNvPr id="677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673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738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75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676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678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79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688" name="Group"/>
          <p:cNvGrpSpPr/>
          <p:nvPr/>
        </p:nvGrpSpPr>
        <p:grpSpPr>
          <a:xfrm>
            <a:off x="7933856" y="3490642"/>
            <a:ext cx="1016200" cy="582660"/>
            <a:chOff x="0" y="0"/>
            <a:chExt cx="1016198" cy="582659"/>
          </a:xfrm>
        </p:grpSpPr>
        <p:grpSp>
          <p:nvGrpSpPr>
            <p:cNvPr id="685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681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739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83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684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686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87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8327556" y="4786042"/>
            <a:ext cx="1016200" cy="582660"/>
            <a:chOff x="0" y="0"/>
            <a:chExt cx="1016198" cy="582659"/>
          </a:xfrm>
        </p:grpSpPr>
        <p:grpSp>
          <p:nvGrpSpPr>
            <p:cNvPr id="693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689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740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91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692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694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95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704" name="Group"/>
          <p:cNvGrpSpPr/>
          <p:nvPr/>
        </p:nvGrpSpPr>
        <p:grpSpPr>
          <a:xfrm>
            <a:off x="9737256" y="5116242"/>
            <a:ext cx="1016200" cy="582660"/>
            <a:chOff x="0" y="0"/>
            <a:chExt cx="1016198" cy="582659"/>
          </a:xfrm>
        </p:grpSpPr>
        <p:grpSp>
          <p:nvGrpSpPr>
            <p:cNvPr id="701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697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741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99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700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702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703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712" name="Group"/>
          <p:cNvGrpSpPr/>
          <p:nvPr/>
        </p:nvGrpSpPr>
        <p:grpSpPr>
          <a:xfrm>
            <a:off x="9445156" y="3913140"/>
            <a:ext cx="1016200" cy="582661"/>
            <a:chOff x="0" y="0"/>
            <a:chExt cx="1016198" cy="582659"/>
          </a:xfrm>
        </p:grpSpPr>
        <p:grpSp>
          <p:nvGrpSpPr>
            <p:cNvPr id="709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705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742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707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708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710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711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720" name="Group"/>
          <p:cNvGrpSpPr/>
          <p:nvPr/>
        </p:nvGrpSpPr>
        <p:grpSpPr>
          <a:xfrm>
            <a:off x="5838356" y="5474470"/>
            <a:ext cx="1016200" cy="582660"/>
            <a:chOff x="0" y="0"/>
            <a:chExt cx="1016198" cy="582659"/>
          </a:xfrm>
        </p:grpSpPr>
        <p:grpSp>
          <p:nvGrpSpPr>
            <p:cNvPr id="717" name="Group"/>
            <p:cNvGrpSpPr/>
            <p:nvPr/>
          </p:nvGrpSpPr>
          <p:grpSpPr>
            <a:xfrm>
              <a:off x="283043" y="0"/>
              <a:ext cx="582660" cy="582660"/>
              <a:chOff x="0" y="0"/>
              <a:chExt cx="582659" cy="582659"/>
            </a:xfrm>
          </p:grpSpPr>
          <p:sp>
            <p:nvSpPr>
              <p:cNvPr id="713" name="Circle"/>
              <p:cNvSpPr/>
              <p:nvPr/>
            </p:nvSpPr>
            <p:spPr>
              <a:xfrm>
                <a:off x="0" y="0"/>
                <a:ext cx="582660" cy="582660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743" name="Connection Line"/>
              <p:cNvSpPr/>
              <p:nvPr/>
            </p:nvSpPr>
            <p:spPr>
              <a:xfrm>
                <a:off x="144838" y="401466"/>
                <a:ext cx="303969" cy="83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32" extrusionOk="0">
                    <a:moveTo>
                      <a:pt x="0" y="2766"/>
                    </a:moveTo>
                    <a:cubicBezTo>
                      <a:pt x="7465" y="21600"/>
                      <a:pt x="14665" y="20678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715" name="Circle"/>
              <p:cNvSpPr/>
              <p:nvPr/>
            </p:nvSpPr>
            <p:spPr>
              <a:xfrm>
                <a:off x="74117" y="74117"/>
                <a:ext cx="201796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716" name="Circle"/>
              <p:cNvSpPr/>
              <p:nvPr/>
            </p:nvSpPr>
            <p:spPr>
              <a:xfrm>
                <a:off x="296468" y="74117"/>
                <a:ext cx="201797" cy="20179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718" name="Line"/>
            <p:cNvSpPr/>
            <p:nvPr/>
          </p:nvSpPr>
          <p:spPr>
            <a:xfrm flipH="1" flipV="1">
              <a:off x="0" y="223416"/>
              <a:ext cx="359244" cy="3592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719" name="Line"/>
            <p:cNvSpPr/>
            <p:nvPr/>
          </p:nvSpPr>
          <p:spPr>
            <a:xfrm flipV="1">
              <a:off x="841843" y="263500"/>
              <a:ext cx="174356" cy="3191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721" name="randomly assigned"/>
          <p:cNvSpPr txBox="1"/>
          <p:nvPr/>
        </p:nvSpPr>
        <p:spPr>
          <a:xfrm>
            <a:off x="1480943" y="6015911"/>
            <a:ext cx="23086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randomly assigned</a:t>
            </a:r>
          </a:p>
        </p:txBody>
      </p:sp>
      <p:sp>
        <p:nvSpPr>
          <p:cNvPr id="722" name="Coffee cup - to go"/>
          <p:cNvSpPr/>
          <p:nvPr/>
        </p:nvSpPr>
        <p:spPr>
          <a:xfrm>
            <a:off x="3479531" y="37814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3" name="Coffee cup - to go"/>
          <p:cNvSpPr/>
          <p:nvPr/>
        </p:nvSpPr>
        <p:spPr>
          <a:xfrm>
            <a:off x="7492731" y="43275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4" name="Coffee cup - to go"/>
          <p:cNvSpPr/>
          <p:nvPr/>
        </p:nvSpPr>
        <p:spPr>
          <a:xfrm>
            <a:off x="5587731" y="53435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5" name="Coffee cup - to go"/>
          <p:cNvSpPr/>
          <p:nvPr/>
        </p:nvSpPr>
        <p:spPr>
          <a:xfrm>
            <a:off x="7746731" y="34385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6" name="Coffee cup - to go"/>
          <p:cNvSpPr/>
          <p:nvPr/>
        </p:nvSpPr>
        <p:spPr>
          <a:xfrm>
            <a:off x="9524731" y="4962576"/>
            <a:ext cx="377205" cy="5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7" name="A/B Testing"/>
          <p:cNvSpPr txBox="1"/>
          <p:nvPr/>
        </p:nvSpPr>
        <p:spPr>
          <a:xfrm>
            <a:off x="6421490" y="2320701"/>
            <a:ext cx="14247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A/B Testing</a:t>
            </a:r>
          </a:p>
        </p:txBody>
      </p:sp>
      <p:sp>
        <p:nvSpPr>
          <p:cNvPr id="728" name="Line"/>
          <p:cNvSpPr/>
          <p:nvPr/>
        </p:nvSpPr>
        <p:spPr>
          <a:xfrm flipH="1">
            <a:off x="4663764" y="4284433"/>
            <a:ext cx="1320652" cy="2590901"/>
          </a:xfrm>
          <a:prstGeom prst="line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9" name="Coffee"/>
          <p:cNvSpPr/>
          <p:nvPr/>
        </p:nvSpPr>
        <p:spPr>
          <a:xfrm>
            <a:off x="6502399" y="3670741"/>
            <a:ext cx="532518" cy="336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17892" y="0"/>
                </a:moveTo>
                <a:cubicBezTo>
                  <a:pt x="18214" y="0"/>
                  <a:pt x="18472" y="422"/>
                  <a:pt x="18461" y="933"/>
                </a:cubicBezTo>
                <a:cubicBezTo>
                  <a:pt x="18391" y="4055"/>
                  <a:pt x="18011" y="14136"/>
                  <a:pt x="15985" y="17628"/>
                </a:cubicBezTo>
                <a:lnTo>
                  <a:pt x="21331" y="17628"/>
                </a:lnTo>
                <a:cubicBezTo>
                  <a:pt x="21499" y="17628"/>
                  <a:pt x="21569" y="17817"/>
                  <a:pt x="21494" y="18055"/>
                </a:cubicBezTo>
                <a:cubicBezTo>
                  <a:pt x="21132" y="19213"/>
                  <a:pt x="19066" y="21600"/>
                  <a:pt x="16814" y="21600"/>
                </a:cubicBezTo>
                <a:cubicBezTo>
                  <a:pt x="15184" y="21600"/>
                  <a:pt x="6353" y="21600"/>
                  <a:pt x="4724" y="21600"/>
                </a:cubicBezTo>
                <a:cubicBezTo>
                  <a:pt x="2472" y="21600"/>
                  <a:pt x="406" y="19213"/>
                  <a:pt x="44" y="18055"/>
                </a:cubicBezTo>
                <a:cubicBezTo>
                  <a:pt x="-31" y="17817"/>
                  <a:pt x="39" y="17628"/>
                  <a:pt x="207" y="17628"/>
                </a:cubicBezTo>
                <a:lnTo>
                  <a:pt x="6131" y="17628"/>
                </a:lnTo>
                <a:cubicBezTo>
                  <a:pt x="5867" y="17172"/>
                  <a:pt x="5631" y="16606"/>
                  <a:pt x="5420" y="15957"/>
                </a:cubicBezTo>
                <a:cubicBezTo>
                  <a:pt x="5288" y="15552"/>
                  <a:pt x="5029" y="15291"/>
                  <a:pt x="4742" y="15291"/>
                </a:cubicBezTo>
                <a:lnTo>
                  <a:pt x="3884" y="15291"/>
                </a:lnTo>
                <a:cubicBezTo>
                  <a:pt x="1334" y="15291"/>
                  <a:pt x="0" y="11448"/>
                  <a:pt x="0" y="7654"/>
                </a:cubicBezTo>
                <a:cubicBezTo>
                  <a:pt x="0" y="4558"/>
                  <a:pt x="915" y="2922"/>
                  <a:pt x="2647" y="2922"/>
                </a:cubicBezTo>
                <a:lnTo>
                  <a:pt x="3299" y="2922"/>
                </a:lnTo>
                <a:cubicBezTo>
                  <a:pt x="3525" y="2922"/>
                  <a:pt x="3705" y="2620"/>
                  <a:pt x="3693" y="2262"/>
                </a:cubicBezTo>
                <a:cubicBezTo>
                  <a:pt x="3674" y="1741"/>
                  <a:pt x="3664" y="1291"/>
                  <a:pt x="3656" y="933"/>
                </a:cubicBezTo>
                <a:cubicBezTo>
                  <a:pt x="3644" y="422"/>
                  <a:pt x="3901" y="0"/>
                  <a:pt x="4222" y="0"/>
                </a:cubicBezTo>
                <a:lnTo>
                  <a:pt x="17892" y="0"/>
                </a:lnTo>
                <a:close/>
                <a:moveTo>
                  <a:pt x="3059" y="4660"/>
                </a:moveTo>
                <a:lnTo>
                  <a:pt x="2647" y="4660"/>
                </a:lnTo>
                <a:cubicBezTo>
                  <a:pt x="1714" y="4660"/>
                  <a:pt x="1093" y="5169"/>
                  <a:pt x="1093" y="7654"/>
                </a:cubicBezTo>
                <a:cubicBezTo>
                  <a:pt x="1093" y="10024"/>
                  <a:pt x="1836" y="13553"/>
                  <a:pt x="3884" y="13553"/>
                </a:cubicBezTo>
                <a:lnTo>
                  <a:pt x="4121" y="13553"/>
                </a:lnTo>
                <a:cubicBezTo>
                  <a:pt x="4462" y="13553"/>
                  <a:pt x="4707" y="13039"/>
                  <a:pt x="4618" y="12516"/>
                </a:cubicBezTo>
                <a:cubicBezTo>
                  <a:pt x="4248" y="10356"/>
                  <a:pt x="4018" y="7951"/>
                  <a:pt x="3874" y="5830"/>
                </a:cubicBezTo>
                <a:cubicBezTo>
                  <a:pt x="3829" y="5166"/>
                  <a:pt x="3479" y="4660"/>
                  <a:pt x="3059" y="4660"/>
                </a:cubicBezTo>
                <a:close/>
              </a:path>
            </a:pathLst>
          </a:cu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0" name="Coffee"/>
          <p:cNvSpPr/>
          <p:nvPr/>
        </p:nvSpPr>
        <p:spPr>
          <a:xfrm>
            <a:off x="10429292" y="4036389"/>
            <a:ext cx="532518" cy="336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17892" y="0"/>
                </a:moveTo>
                <a:cubicBezTo>
                  <a:pt x="18214" y="0"/>
                  <a:pt x="18472" y="422"/>
                  <a:pt x="18461" y="933"/>
                </a:cubicBezTo>
                <a:cubicBezTo>
                  <a:pt x="18391" y="4055"/>
                  <a:pt x="18011" y="14136"/>
                  <a:pt x="15985" y="17628"/>
                </a:cubicBezTo>
                <a:lnTo>
                  <a:pt x="21331" y="17628"/>
                </a:lnTo>
                <a:cubicBezTo>
                  <a:pt x="21499" y="17628"/>
                  <a:pt x="21569" y="17817"/>
                  <a:pt x="21494" y="18055"/>
                </a:cubicBezTo>
                <a:cubicBezTo>
                  <a:pt x="21132" y="19213"/>
                  <a:pt x="19066" y="21600"/>
                  <a:pt x="16814" y="21600"/>
                </a:cubicBezTo>
                <a:cubicBezTo>
                  <a:pt x="15184" y="21600"/>
                  <a:pt x="6353" y="21600"/>
                  <a:pt x="4724" y="21600"/>
                </a:cubicBezTo>
                <a:cubicBezTo>
                  <a:pt x="2472" y="21600"/>
                  <a:pt x="406" y="19213"/>
                  <a:pt x="44" y="18055"/>
                </a:cubicBezTo>
                <a:cubicBezTo>
                  <a:pt x="-31" y="17817"/>
                  <a:pt x="39" y="17628"/>
                  <a:pt x="207" y="17628"/>
                </a:cubicBezTo>
                <a:lnTo>
                  <a:pt x="6131" y="17628"/>
                </a:lnTo>
                <a:cubicBezTo>
                  <a:pt x="5867" y="17172"/>
                  <a:pt x="5631" y="16606"/>
                  <a:pt x="5420" y="15957"/>
                </a:cubicBezTo>
                <a:cubicBezTo>
                  <a:pt x="5288" y="15552"/>
                  <a:pt x="5029" y="15291"/>
                  <a:pt x="4742" y="15291"/>
                </a:cubicBezTo>
                <a:lnTo>
                  <a:pt x="3884" y="15291"/>
                </a:lnTo>
                <a:cubicBezTo>
                  <a:pt x="1334" y="15291"/>
                  <a:pt x="0" y="11448"/>
                  <a:pt x="0" y="7654"/>
                </a:cubicBezTo>
                <a:cubicBezTo>
                  <a:pt x="0" y="4558"/>
                  <a:pt x="915" y="2922"/>
                  <a:pt x="2647" y="2922"/>
                </a:cubicBezTo>
                <a:lnTo>
                  <a:pt x="3299" y="2922"/>
                </a:lnTo>
                <a:cubicBezTo>
                  <a:pt x="3525" y="2922"/>
                  <a:pt x="3705" y="2620"/>
                  <a:pt x="3693" y="2262"/>
                </a:cubicBezTo>
                <a:cubicBezTo>
                  <a:pt x="3674" y="1741"/>
                  <a:pt x="3664" y="1291"/>
                  <a:pt x="3656" y="933"/>
                </a:cubicBezTo>
                <a:cubicBezTo>
                  <a:pt x="3644" y="422"/>
                  <a:pt x="3901" y="0"/>
                  <a:pt x="4222" y="0"/>
                </a:cubicBezTo>
                <a:lnTo>
                  <a:pt x="17892" y="0"/>
                </a:lnTo>
                <a:close/>
                <a:moveTo>
                  <a:pt x="3059" y="4660"/>
                </a:moveTo>
                <a:lnTo>
                  <a:pt x="2647" y="4660"/>
                </a:lnTo>
                <a:cubicBezTo>
                  <a:pt x="1714" y="4660"/>
                  <a:pt x="1093" y="5169"/>
                  <a:pt x="1093" y="7654"/>
                </a:cubicBezTo>
                <a:cubicBezTo>
                  <a:pt x="1093" y="10024"/>
                  <a:pt x="1836" y="13553"/>
                  <a:pt x="3884" y="13553"/>
                </a:cubicBezTo>
                <a:lnTo>
                  <a:pt x="4121" y="13553"/>
                </a:lnTo>
                <a:cubicBezTo>
                  <a:pt x="4462" y="13553"/>
                  <a:pt x="4707" y="13039"/>
                  <a:pt x="4618" y="12516"/>
                </a:cubicBezTo>
                <a:cubicBezTo>
                  <a:pt x="4248" y="10356"/>
                  <a:pt x="4018" y="7951"/>
                  <a:pt x="3874" y="5830"/>
                </a:cubicBezTo>
                <a:cubicBezTo>
                  <a:pt x="3829" y="5166"/>
                  <a:pt x="3479" y="4660"/>
                  <a:pt x="3059" y="4660"/>
                </a:cubicBezTo>
                <a:close/>
              </a:path>
            </a:pathLst>
          </a:cu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1" name="Coffee"/>
          <p:cNvSpPr/>
          <p:nvPr/>
        </p:nvSpPr>
        <p:spPr>
          <a:xfrm>
            <a:off x="7902875" y="4849189"/>
            <a:ext cx="532518" cy="336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3632" y="0"/>
                </a:moveTo>
                <a:cubicBezTo>
                  <a:pt x="3310" y="0"/>
                  <a:pt x="3052" y="422"/>
                  <a:pt x="3063" y="933"/>
                </a:cubicBezTo>
                <a:cubicBezTo>
                  <a:pt x="3133" y="4055"/>
                  <a:pt x="3513" y="14136"/>
                  <a:pt x="5539" y="17628"/>
                </a:cubicBezTo>
                <a:lnTo>
                  <a:pt x="193" y="17628"/>
                </a:lnTo>
                <a:cubicBezTo>
                  <a:pt x="25" y="17628"/>
                  <a:pt x="-45" y="17817"/>
                  <a:pt x="30" y="18055"/>
                </a:cubicBezTo>
                <a:cubicBezTo>
                  <a:pt x="392" y="19213"/>
                  <a:pt x="2458" y="21600"/>
                  <a:pt x="4710" y="21600"/>
                </a:cubicBezTo>
                <a:cubicBezTo>
                  <a:pt x="6340" y="21600"/>
                  <a:pt x="15171" y="21600"/>
                  <a:pt x="16800" y="21600"/>
                </a:cubicBezTo>
                <a:cubicBezTo>
                  <a:pt x="19052" y="21600"/>
                  <a:pt x="21118" y="19213"/>
                  <a:pt x="21480" y="18055"/>
                </a:cubicBezTo>
                <a:cubicBezTo>
                  <a:pt x="21555" y="17817"/>
                  <a:pt x="21485" y="17628"/>
                  <a:pt x="21317" y="17628"/>
                </a:cubicBezTo>
                <a:lnTo>
                  <a:pt x="15393" y="17628"/>
                </a:lnTo>
                <a:cubicBezTo>
                  <a:pt x="15657" y="17172"/>
                  <a:pt x="15893" y="16606"/>
                  <a:pt x="16104" y="15957"/>
                </a:cubicBezTo>
                <a:cubicBezTo>
                  <a:pt x="16236" y="15552"/>
                  <a:pt x="16495" y="15291"/>
                  <a:pt x="16782" y="15291"/>
                </a:cubicBezTo>
                <a:lnTo>
                  <a:pt x="17640" y="15291"/>
                </a:lnTo>
                <a:cubicBezTo>
                  <a:pt x="20190" y="15291"/>
                  <a:pt x="21524" y="11448"/>
                  <a:pt x="21524" y="7654"/>
                </a:cubicBezTo>
                <a:cubicBezTo>
                  <a:pt x="21524" y="4558"/>
                  <a:pt x="20609" y="2922"/>
                  <a:pt x="18877" y="2922"/>
                </a:cubicBezTo>
                <a:lnTo>
                  <a:pt x="18225" y="2922"/>
                </a:lnTo>
                <a:cubicBezTo>
                  <a:pt x="17999" y="2922"/>
                  <a:pt x="17819" y="2620"/>
                  <a:pt x="17831" y="2262"/>
                </a:cubicBezTo>
                <a:cubicBezTo>
                  <a:pt x="17850" y="1741"/>
                  <a:pt x="17860" y="1291"/>
                  <a:pt x="17868" y="933"/>
                </a:cubicBezTo>
                <a:cubicBezTo>
                  <a:pt x="17880" y="422"/>
                  <a:pt x="17623" y="0"/>
                  <a:pt x="17302" y="0"/>
                </a:cubicBezTo>
                <a:lnTo>
                  <a:pt x="3632" y="0"/>
                </a:lnTo>
                <a:close/>
                <a:moveTo>
                  <a:pt x="18465" y="4660"/>
                </a:moveTo>
                <a:lnTo>
                  <a:pt x="18877" y="4660"/>
                </a:lnTo>
                <a:cubicBezTo>
                  <a:pt x="19810" y="4660"/>
                  <a:pt x="20431" y="5169"/>
                  <a:pt x="20431" y="7654"/>
                </a:cubicBezTo>
                <a:cubicBezTo>
                  <a:pt x="20431" y="10024"/>
                  <a:pt x="19688" y="13553"/>
                  <a:pt x="17640" y="13553"/>
                </a:cubicBezTo>
                <a:lnTo>
                  <a:pt x="17403" y="13553"/>
                </a:lnTo>
                <a:cubicBezTo>
                  <a:pt x="17062" y="13553"/>
                  <a:pt x="16817" y="13039"/>
                  <a:pt x="16906" y="12516"/>
                </a:cubicBezTo>
                <a:cubicBezTo>
                  <a:pt x="17276" y="10356"/>
                  <a:pt x="17506" y="7951"/>
                  <a:pt x="17650" y="5830"/>
                </a:cubicBezTo>
                <a:cubicBezTo>
                  <a:pt x="17695" y="5166"/>
                  <a:pt x="18045" y="4660"/>
                  <a:pt x="18465" y="4660"/>
                </a:cubicBezTo>
                <a:close/>
              </a:path>
            </a:pathLst>
          </a:cu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2" name="Coffee"/>
          <p:cNvSpPr/>
          <p:nvPr/>
        </p:nvSpPr>
        <p:spPr>
          <a:xfrm>
            <a:off x="3991275" y="4658689"/>
            <a:ext cx="532518" cy="336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3632" y="0"/>
                </a:moveTo>
                <a:cubicBezTo>
                  <a:pt x="3310" y="0"/>
                  <a:pt x="3052" y="422"/>
                  <a:pt x="3063" y="933"/>
                </a:cubicBezTo>
                <a:cubicBezTo>
                  <a:pt x="3133" y="4055"/>
                  <a:pt x="3513" y="14136"/>
                  <a:pt x="5539" y="17628"/>
                </a:cubicBezTo>
                <a:lnTo>
                  <a:pt x="193" y="17628"/>
                </a:lnTo>
                <a:cubicBezTo>
                  <a:pt x="25" y="17628"/>
                  <a:pt x="-45" y="17817"/>
                  <a:pt x="30" y="18055"/>
                </a:cubicBezTo>
                <a:cubicBezTo>
                  <a:pt x="392" y="19213"/>
                  <a:pt x="2458" y="21600"/>
                  <a:pt x="4710" y="21600"/>
                </a:cubicBezTo>
                <a:cubicBezTo>
                  <a:pt x="6340" y="21600"/>
                  <a:pt x="15171" y="21600"/>
                  <a:pt x="16800" y="21600"/>
                </a:cubicBezTo>
                <a:cubicBezTo>
                  <a:pt x="19052" y="21600"/>
                  <a:pt x="21118" y="19213"/>
                  <a:pt x="21480" y="18055"/>
                </a:cubicBezTo>
                <a:cubicBezTo>
                  <a:pt x="21555" y="17817"/>
                  <a:pt x="21485" y="17628"/>
                  <a:pt x="21317" y="17628"/>
                </a:cubicBezTo>
                <a:lnTo>
                  <a:pt x="15393" y="17628"/>
                </a:lnTo>
                <a:cubicBezTo>
                  <a:pt x="15657" y="17172"/>
                  <a:pt x="15893" y="16606"/>
                  <a:pt x="16104" y="15957"/>
                </a:cubicBezTo>
                <a:cubicBezTo>
                  <a:pt x="16236" y="15552"/>
                  <a:pt x="16495" y="15291"/>
                  <a:pt x="16782" y="15291"/>
                </a:cubicBezTo>
                <a:lnTo>
                  <a:pt x="17640" y="15291"/>
                </a:lnTo>
                <a:cubicBezTo>
                  <a:pt x="20190" y="15291"/>
                  <a:pt x="21524" y="11448"/>
                  <a:pt x="21524" y="7654"/>
                </a:cubicBezTo>
                <a:cubicBezTo>
                  <a:pt x="21524" y="4558"/>
                  <a:pt x="20609" y="2922"/>
                  <a:pt x="18877" y="2922"/>
                </a:cubicBezTo>
                <a:lnTo>
                  <a:pt x="18225" y="2922"/>
                </a:lnTo>
                <a:cubicBezTo>
                  <a:pt x="17999" y="2922"/>
                  <a:pt x="17819" y="2620"/>
                  <a:pt x="17831" y="2262"/>
                </a:cubicBezTo>
                <a:cubicBezTo>
                  <a:pt x="17850" y="1741"/>
                  <a:pt x="17860" y="1291"/>
                  <a:pt x="17868" y="933"/>
                </a:cubicBezTo>
                <a:cubicBezTo>
                  <a:pt x="17880" y="422"/>
                  <a:pt x="17623" y="0"/>
                  <a:pt x="17302" y="0"/>
                </a:cubicBezTo>
                <a:lnTo>
                  <a:pt x="3632" y="0"/>
                </a:lnTo>
                <a:close/>
                <a:moveTo>
                  <a:pt x="18465" y="4660"/>
                </a:moveTo>
                <a:lnTo>
                  <a:pt x="18877" y="4660"/>
                </a:lnTo>
                <a:cubicBezTo>
                  <a:pt x="19810" y="4660"/>
                  <a:pt x="20431" y="5169"/>
                  <a:pt x="20431" y="7654"/>
                </a:cubicBezTo>
                <a:cubicBezTo>
                  <a:pt x="20431" y="10024"/>
                  <a:pt x="19688" y="13553"/>
                  <a:pt x="17640" y="13553"/>
                </a:cubicBezTo>
                <a:lnTo>
                  <a:pt x="17403" y="13553"/>
                </a:lnTo>
                <a:cubicBezTo>
                  <a:pt x="17062" y="13553"/>
                  <a:pt x="16817" y="13039"/>
                  <a:pt x="16906" y="12516"/>
                </a:cubicBezTo>
                <a:cubicBezTo>
                  <a:pt x="17276" y="10356"/>
                  <a:pt x="17506" y="7951"/>
                  <a:pt x="17650" y="5830"/>
                </a:cubicBezTo>
                <a:cubicBezTo>
                  <a:pt x="17695" y="5166"/>
                  <a:pt x="18045" y="4660"/>
                  <a:pt x="18465" y="4660"/>
                </a:cubicBezTo>
                <a:close/>
              </a:path>
            </a:pathLst>
          </a:cu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3" name="average 16.3 hours"/>
          <p:cNvSpPr txBox="1"/>
          <p:nvPr/>
        </p:nvSpPr>
        <p:spPr>
          <a:xfrm>
            <a:off x="3585939" y="8491909"/>
            <a:ext cx="23895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average 16.3 hours</a:t>
            </a:r>
          </a:p>
        </p:txBody>
      </p:sp>
      <p:sp>
        <p:nvSpPr>
          <p:cNvPr id="734" name="average 15.4 hours"/>
          <p:cNvSpPr txBox="1"/>
          <p:nvPr/>
        </p:nvSpPr>
        <p:spPr>
          <a:xfrm>
            <a:off x="8645540" y="8491909"/>
            <a:ext cx="23895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average 15.4 hours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A/B Test Overview (for web applications!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/>
          <a:p>
            <a: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A/B Test Overview </a:t>
            </a:r>
            <a:r>
              <a:rPr sz="3200" dirty="0"/>
              <a:t>(for web applications)</a:t>
            </a:r>
          </a:p>
        </p:txBody>
      </p:sp>
      <p:sp>
        <p:nvSpPr>
          <p:cNvPr id="746" name="users/requests"/>
          <p:cNvSpPr txBox="1"/>
          <p:nvPr/>
        </p:nvSpPr>
        <p:spPr>
          <a:xfrm>
            <a:off x="604965" y="4940300"/>
            <a:ext cx="226003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users/requests</a:t>
            </a:r>
          </a:p>
        </p:txBody>
      </p:sp>
      <p:sp>
        <p:nvSpPr>
          <p:cNvPr id="747" name="Version A"/>
          <p:cNvSpPr/>
          <p:nvPr/>
        </p:nvSpPr>
        <p:spPr>
          <a:xfrm>
            <a:off x="4173404" y="2501900"/>
            <a:ext cx="2438351" cy="1054497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Version A</a:t>
            </a:r>
          </a:p>
        </p:txBody>
      </p:sp>
      <p:sp>
        <p:nvSpPr>
          <p:cNvPr id="748" name="Version B"/>
          <p:cNvSpPr/>
          <p:nvPr/>
        </p:nvSpPr>
        <p:spPr>
          <a:xfrm>
            <a:off x="4173404" y="6045200"/>
            <a:ext cx="2438351" cy="1054497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Version B</a:t>
            </a:r>
          </a:p>
        </p:txBody>
      </p:sp>
      <p:sp>
        <p:nvSpPr>
          <p:cNvPr id="749" name="Line"/>
          <p:cNvSpPr/>
          <p:nvPr/>
        </p:nvSpPr>
        <p:spPr>
          <a:xfrm flipV="1">
            <a:off x="1455579" y="3217465"/>
            <a:ext cx="2650333" cy="16593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0" name="Line"/>
          <p:cNvSpPr/>
          <p:nvPr/>
        </p:nvSpPr>
        <p:spPr>
          <a:xfrm>
            <a:off x="1455579" y="5638800"/>
            <a:ext cx="2647566" cy="8705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1" name="some traffic"/>
          <p:cNvSpPr txBox="1"/>
          <p:nvPr/>
        </p:nvSpPr>
        <p:spPr>
          <a:xfrm>
            <a:off x="1504101" y="3328040"/>
            <a:ext cx="153055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some traffic</a:t>
            </a:r>
          </a:p>
        </p:txBody>
      </p:sp>
      <p:sp>
        <p:nvSpPr>
          <p:cNvPr id="752" name="metrics"/>
          <p:cNvSpPr/>
          <p:nvPr/>
        </p:nvSpPr>
        <p:spPr>
          <a:xfrm>
            <a:off x="7856404" y="2501900"/>
            <a:ext cx="1318073" cy="10544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metrics</a:t>
            </a:r>
          </a:p>
        </p:txBody>
      </p:sp>
      <p:sp>
        <p:nvSpPr>
          <p:cNvPr id="753" name="metrics"/>
          <p:cNvSpPr/>
          <p:nvPr/>
        </p:nvSpPr>
        <p:spPr>
          <a:xfrm>
            <a:off x="7856404" y="6045200"/>
            <a:ext cx="1318073" cy="10544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metrics</a:t>
            </a:r>
          </a:p>
        </p:txBody>
      </p:sp>
      <p:sp>
        <p:nvSpPr>
          <p:cNvPr id="754" name="compare"/>
          <p:cNvSpPr/>
          <p:nvPr/>
        </p:nvSpPr>
        <p:spPr>
          <a:xfrm>
            <a:off x="9228004" y="4311650"/>
            <a:ext cx="1318073" cy="105449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compare</a:t>
            </a:r>
          </a:p>
        </p:txBody>
      </p:sp>
      <p:sp>
        <p:nvSpPr>
          <p:cNvPr id="755" name="Line"/>
          <p:cNvSpPr/>
          <p:nvPr/>
        </p:nvSpPr>
        <p:spPr>
          <a:xfrm>
            <a:off x="6685988" y="3048000"/>
            <a:ext cx="109618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6" name="Line"/>
          <p:cNvSpPr/>
          <p:nvPr/>
        </p:nvSpPr>
        <p:spPr>
          <a:xfrm>
            <a:off x="6685988" y="6604000"/>
            <a:ext cx="109618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7" name="Line"/>
          <p:cNvSpPr/>
          <p:nvPr/>
        </p:nvSpPr>
        <p:spPr>
          <a:xfrm flipV="1">
            <a:off x="8832287" y="5440064"/>
            <a:ext cx="467535" cy="5035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8" name="Line"/>
          <p:cNvSpPr/>
          <p:nvPr/>
        </p:nvSpPr>
        <p:spPr>
          <a:xfrm>
            <a:off x="8832287" y="3657599"/>
            <a:ext cx="485889" cy="5743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9" name="control…"/>
          <p:cNvSpPr txBox="1"/>
          <p:nvPr/>
        </p:nvSpPr>
        <p:spPr>
          <a:xfrm>
            <a:off x="4252705" y="3534287"/>
            <a:ext cx="227975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control</a:t>
            </a:r>
          </a:p>
          <a:p>
            <a:r>
              <a:t>(previous version)</a:t>
            </a:r>
          </a:p>
        </p:txBody>
      </p:sp>
      <p:sp>
        <p:nvSpPr>
          <p:cNvPr id="760" name="treatment…"/>
          <p:cNvSpPr txBox="1"/>
          <p:nvPr/>
        </p:nvSpPr>
        <p:spPr>
          <a:xfrm>
            <a:off x="4001557" y="7141087"/>
            <a:ext cx="27820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treatment</a:t>
            </a:r>
          </a:p>
          <a:p>
            <a:r>
              <a:t>(change some factors)</a:t>
            </a:r>
          </a:p>
        </p:txBody>
      </p:sp>
      <p:sp>
        <p:nvSpPr>
          <p:cNvPr id="761" name="Line"/>
          <p:cNvSpPr/>
          <p:nvPr/>
        </p:nvSpPr>
        <p:spPr>
          <a:xfrm>
            <a:off x="10597587" y="4838898"/>
            <a:ext cx="5273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2" name="act, learn,…"/>
          <p:cNvSpPr txBox="1"/>
          <p:nvPr/>
        </p:nvSpPr>
        <p:spPr>
          <a:xfrm>
            <a:off x="11176467" y="4432498"/>
            <a:ext cx="122336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act, learn,</a:t>
            </a:r>
          </a:p>
          <a:p>
            <a:r>
              <a:t>or debug</a:t>
            </a:r>
          </a:p>
        </p:txBody>
      </p:sp>
      <p:sp>
        <p:nvSpPr>
          <p:cNvPr id="763" name="some traffic"/>
          <p:cNvSpPr txBox="1"/>
          <p:nvPr/>
        </p:nvSpPr>
        <p:spPr>
          <a:xfrm>
            <a:off x="1504101" y="6249040"/>
            <a:ext cx="153055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some traffic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Example 1: Link to Donation Pa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Example 1: Link to Donation Page</a:t>
            </a:r>
          </a:p>
        </p:txBody>
      </p:sp>
      <p:sp>
        <p:nvSpPr>
          <p:cNvPr id="766" name="users/requests"/>
          <p:cNvSpPr txBox="1"/>
          <p:nvPr/>
        </p:nvSpPr>
        <p:spPr>
          <a:xfrm>
            <a:off x="604965" y="4940300"/>
            <a:ext cx="226003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users/requests</a:t>
            </a:r>
          </a:p>
        </p:txBody>
      </p:sp>
      <p:sp>
        <p:nvSpPr>
          <p:cNvPr id="767" name="Version A"/>
          <p:cNvSpPr/>
          <p:nvPr/>
        </p:nvSpPr>
        <p:spPr>
          <a:xfrm>
            <a:off x="4173404" y="2501900"/>
            <a:ext cx="2438351" cy="1054497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Version A</a:t>
            </a:r>
          </a:p>
        </p:txBody>
      </p:sp>
      <p:sp>
        <p:nvSpPr>
          <p:cNvPr id="768" name="Version B"/>
          <p:cNvSpPr/>
          <p:nvPr/>
        </p:nvSpPr>
        <p:spPr>
          <a:xfrm>
            <a:off x="4173404" y="6045200"/>
            <a:ext cx="2438351" cy="1054497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Version B</a:t>
            </a:r>
          </a:p>
        </p:txBody>
      </p:sp>
      <p:sp>
        <p:nvSpPr>
          <p:cNvPr id="769" name="Line"/>
          <p:cNvSpPr/>
          <p:nvPr/>
        </p:nvSpPr>
        <p:spPr>
          <a:xfrm flipV="1">
            <a:off x="1455579" y="3217465"/>
            <a:ext cx="2650333" cy="16593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0" name="Line"/>
          <p:cNvSpPr/>
          <p:nvPr/>
        </p:nvSpPr>
        <p:spPr>
          <a:xfrm>
            <a:off x="1455579" y="5638800"/>
            <a:ext cx="2647566" cy="8705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1" name="50%"/>
          <p:cNvSpPr txBox="1"/>
          <p:nvPr/>
        </p:nvSpPr>
        <p:spPr>
          <a:xfrm>
            <a:off x="2461413" y="3328040"/>
            <a:ext cx="6319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50%</a:t>
            </a:r>
          </a:p>
        </p:txBody>
      </p:sp>
      <p:sp>
        <p:nvSpPr>
          <p:cNvPr id="772" name="50%"/>
          <p:cNvSpPr txBox="1"/>
          <p:nvPr/>
        </p:nvSpPr>
        <p:spPr>
          <a:xfrm>
            <a:off x="2461413" y="6249040"/>
            <a:ext cx="6319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50%</a:t>
            </a:r>
          </a:p>
        </p:txBody>
      </p:sp>
      <p:sp>
        <p:nvSpPr>
          <p:cNvPr id="773" name="metrics"/>
          <p:cNvSpPr/>
          <p:nvPr/>
        </p:nvSpPr>
        <p:spPr>
          <a:xfrm>
            <a:off x="7856404" y="2501900"/>
            <a:ext cx="1318073" cy="10544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metrics</a:t>
            </a:r>
          </a:p>
        </p:txBody>
      </p:sp>
      <p:sp>
        <p:nvSpPr>
          <p:cNvPr id="774" name="metrics"/>
          <p:cNvSpPr/>
          <p:nvPr/>
        </p:nvSpPr>
        <p:spPr>
          <a:xfrm>
            <a:off x="7856404" y="6045200"/>
            <a:ext cx="1318073" cy="10544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metrics</a:t>
            </a:r>
          </a:p>
        </p:txBody>
      </p:sp>
      <p:sp>
        <p:nvSpPr>
          <p:cNvPr id="775" name="compare"/>
          <p:cNvSpPr/>
          <p:nvPr/>
        </p:nvSpPr>
        <p:spPr>
          <a:xfrm>
            <a:off x="9228004" y="4311650"/>
            <a:ext cx="1318073" cy="105449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compare</a:t>
            </a:r>
          </a:p>
        </p:txBody>
      </p:sp>
      <p:sp>
        <p:nvSpPr>
          <p:cNvPr id="776" name="Line"/>
          <p:cNvSpPr/>
          <p:nvPr/>
        </p:nvSpPr>
        <p:spPr>
          <a:xfrm>
            <a:off x="6685988" y="3048000"/>
            <a:ext cx="109618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7" name="Line"/>
          <p:cNvSpPr/>
          <p:nvPr/>
        </p:nvSpPr>
        <p:spPr>
          <a:xfrm>
            <a:off x="6685988" y="6604000"/>
            <a:ext cx="109618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8" name="Line"/>
          <p:cNvSpPr/>
          <p:nvPr/>
        </p:nvSpPr>
        <p:spPr>
          <a:xfrm flipV="1">
            <a:off x="8832287" y="5440064"/>
            <a:ext cx="467535" cy="5035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9" name="Line"/>
          <p:cNvSpPr/>
          <p:nvPr/>
        </p:nvSpPr>
        <p:spPr>
          <a:xfrm>
            <a:off x="8832287" y="3657599"/>
            <a:ext cx="485889" cy="5743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80" name="control…"/>
          <p:cNvSpPr txBox="1"/>
          <p:nvPr/>
        </p:nvSpPr>
        <p:spPr>
          <a:xfrm>
            <a:off x="4252705" y="3534287"/>
            <a:ext cx="227975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control</a:t>
            </a:r>
          </a:p>
          <a:p>
            <a:r>
              <a:t>(previous version)</a:t>
            </a:r>
          </a:p>
        </p:txBody>
      </p:sp>
      <p:sp>
        <p:nvSpPr>
          <p:cNvPr id="781" name="treatment…"/>
          <p:cNvSpPr txBox="1"/>
          <p:nvPr/>
        </p:nvSpPr>
        <p:spPr>
          <a:xfrm>
            <a:off x="4001557" y="7141087"/>
            <a:ext cx="27820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treatment</a:t>
            </a:r>
          </a:p>
          <a:p>
            <a:r>
              <a:t>(change some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factors</a:t>
            </a:r>
            <a:r>
              <a:t>)</a:t>
            </a:r>
          </a:p>
        </p:txBody>
      </p:sp>
      <p:sp>
        <p:nvSpPr>
          <p:cNvPr id="782" name="Line"/>
          <p:cNvSpPr/>
          <p:nvPr/>
        </p:nvSpPr>
        <p:spPr>
          <a:xfrm>
            <a:off x="10597587" y="4838898"/>
            <a:ext cx="5273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83" name="act, learn,…"/>
          <p:cNvSpPr txBox="1"/>
          <p:nvPr/>
        </p:nvSpPr>
        <p:spPr>
          <a:xfrm>
            <a:off x="11176467" y="4432498"/>
            <a:ext cx="122336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act</a:t>
            </a:r>
            <a:r>
              <a:t>, learn,</a:t>
            </a:r>
          </a:p>
          <a:p>
            <a:r>
              <a:t>or debug</a:t>
            </a:r>
          </a:p>
        </p:txBody>
      </p:sp>
      <p:sp>
        <p:nvSpPr>
          <p:cNvPr id="784" name="bigger font"/>
          <p:cNvSpPr txBox="1"/>
          <p:nvPr/>
        </p:nvSpPr>
        <p:spPr>
          <a:xfrm>
            <a:off x="4440501" y="8430014"/>
            <a:ext cx="1396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bigger font</a:t>
            </a:r>
          </a:p>
        </p:txBody>
      </p:sp>
      <p:sp>
        <p:nvSpPr>
          <p:cNvPr id="785" name="red font"/>
          <p:cNvSpPr txBox="1"/>
          <p:nvPr/>
        </p:nvSpPr>
        <p:spPr>
          <a:xfrm>
            <a:off x="6631226" y="8430014"/>
            <a:ext cx="107870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red font</a:t>
            </a:r>
          </a:p>
        </p:txBody>
      </p:sp>
      <p:sp>
        <p:nvSpPr>
          <p:cNvPr id="786" name="Line"/>
          <p:cNvSpPr/>
          <p:nvPr/>
        </p:nvSpPr>
        <p:spPr>
          <a:xfrm flipH="1">
            <a:off x="5769074" y="7899400"/>
            <a:ext cx="212626" cy="541933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87" name="Line"/>
          <p:cNvSpPr/>
          <p:nvPr/>
        </p:nvSpPr>
        <p:spPr>
          <a:xfrm>
            <a:off x="6531074" y="7899400"/>
            <a:ext cx="212626" cy="541933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88" name="CTR (Click Through Rate)…"/>
          <p:cNvSpPr txBox="1"/>
          <p:nvPr/>
        </p:nvSpPr>
        <p:spPr>
          <a:xfrm>
            <a:off x="7717101" y="1549722"/>
            <a:ext cx="32249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CTR (Click Through Rate)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clicks / impressions</a:t>
            </a:r>
          </a:p>
        </p:txBody>
      </p:sp>
      <p:sp>
        <p:nvSpPr>
          <p:cNvPr id="789" name="max CTR"/>
          <p:cNvSpPr txBox="1"/>
          <p:nvPr/>
        </p:nvSpPr>
        <p:spPr>
          <a:xfrm>
            <a:off x="9763487" y="5511799"/>
            <a:ext cx="1265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max CTR</a:t>
            </a:r>
          </a:p>
        </p:txBody>
      </p:sp>
      <p:sp>
        <p:nvSpPr>
          <p:cNvPr id="790" name="switch to best"/>
          <p:cNvSpPr txBox="1"/>
          <p:nvPr/>
        </p:nvSpPr>
        <p:spPr>
          <a:xfrm>
            <a:off x="10872182" y="3416940"/>
            <a:ext cx="179159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switch to best</a:t>
            </a:r>
          </a:p>
        </p:txBody>
      </p:sp>
      <p:sp>
        <p:nvSpPr>
          <p:cNvPr id="791" name="Line"/>
          <p:cNvSpPr/>
          <p:nvPr/>
        </p:nvSpPr>
        <p:spPr>
          <a:xfrm flipH="1">
            <a:off x="11439376" y="3873500"/>
            <a:ext cx="41424" cy="666254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92" name="1"/>
          <p:cNvSpPr/>
          <p:nvPr/>
        </p:nvSpPr>
        <p:spPr>
          <a:xfrm>
            <a:off x="1778000" y="2732037"/>
            <a:ext cx="631925" cy="63192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793" name="2"/>
          <p:cNvSpPr/>
          <p:nvPr/>
        </p:nvSpPr>
        <p:spPr>
          <a:xfrm>
            <a:off x="3695700" y="8342652"/>
            <a:ext cx="631925" cy="63192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794" name="3"/>
          <p:cNvSpPr/>
          <p:nvPr/>
        </p:nvSpPr>
        <p:spPr>
          <a:xfrm>
            <a:off x="7048500" y="1545110"/>
            <a:ext cx="631925" cy="63192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795" name="4"/>
          <p:cNvSpPr/>
          <p:nvPr/>
        </p:nvSpPr>
        <p:spPr>
          <a:xfrm>
            <a:off x="10080417" y="5952010"/>
            <a:ext cx="631925" cy="63192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4</a:t>
            </a:r>
          </a:p>
        </p:txBody>
      </p:sp>
      <p:sp>
        <p:nvSpPr>
          <p:cNvPr id="796" name="5"/>
          <p:cNvSpPr/>
          <p:nvPr/>
        </p:nvSpPr>
        <p:spPr>
          <a:xfrm>
            <a:off x="11363117" y="2733997"/>
            <a:ext cx="631925" cy="63192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5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2765</Words>
  <Application>Microsoft Macintosh PowerPoint</Application>
  <PresentationFormat>Custom</PresentationFormat>
  <Paragraphs>646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Gill Sans</vt:lpstr>
      <vt:lpstr>Gill Sans Light</vt:lpstr>
      <vt:lpstr>GILL SANS SEMIBOLD</vt:lpstr>
      <vt:lpstr>GILL SANS SEMIBOLD</vt:lpstr>
      <vt:lpstr>Times Roman</vt:lpstr>
      <vt:lpstr>White</vt:lpstr>
      <vt:lpstr>[320] Web 5: A/B Testing</vt:lpstr>
      <vt:lpstr>Source for Examples/Lessons</vt:lpstr>
      <vt:lpstr>Experiment Design: Does Coffee Improve Programming Ability?</vt:lpstr>
      <vt:lpstr>Experiment Design: Does Coffee Improve Programming Ability?</vt:lpstr>
      <vt:lpstr>Experiment Design: Does Coffee Improve Programming Ability?</vt:lpstr>
      <vt:lpstr>Experiment Design: Does Coffee Improve Programming Ability?</vt:lpstr>
      <vt:lpstr>Experiment Design: Is coffee or tea better for programming?</vt:lpstr>
      <vt:lpstr>A/B Test Overview (for web applications)</vt:lpstr>
      <vt:lpstr>Example 1: Link to Donation Page</vt:lpstr>
      <vt:lpstr>Example 1: Link to Donation Page</vt:lpstr>
      <vt:lpstr>Example 2: Facebook Emotional Contagion Study</vt:lpstr>
      <vt:lpstr>Example 2: Facebook Emotional Contagion Study</vt:lpstr>
      <vt:lpstr>Example 3: Update Python Version</vt:lpstr>
      <vt:lpstr>Comparison step</vt:lpstr>
      <vt:lpstr>Comparisons</vt:lpstr>
      <vt:lpstr>Comparisons</vt:lpstr>
      <vt:lpstr>Comparisons</vt:lpstr>
      <vt:lpstr>Comparisons</vt:lpstr>
      <vt:lpstr>Comparisons</vt:lpstr>
      <vt:lpstr>CTR / pvalue Demo</vt:lpstr>
      <vt:lpstr>Comparisons</vt:lpstr>
      <vt:lpstr>Which Version Has Higher Whole-page CTR?</vt:lpstr>
      <vt:lpstr>Metrics for comparison</vt:lpstr>
      <vt:lpstr>Metrics</vt:lpstr>
      <vt:lpstr>Metrics</vt:lpstr>
      <vt:lpstr>Metrics</vt:lpstr>
      <vt:lpstr>Metrics</vt:lpstr>
      <vt:lpstr>Metrics Should be on Uniformly Cleaned Data</vt:lpstr>
      <vt:lpstr>What should we actually change in Version B?</vt:lpstr>
      <vt:lpstr>Treatment</vt:lpstr>
      <vt:lpstr>Treatment</vt:lpstr>
      <vt:lpstr>Treatment</vt:lpstr>
      <vt:lpstr>Treatment</vt:lpstr>
      <vt:lpstr>Finding the Best Combination</vt:lpstr>
      <vt:lpstr>Finding the Best Combination</vt:lpstr>
      <vt:lpstr>Finding the Best Combination</vt:lpstr>
      <vt:lpstr>Finding the Best Combination</vt:lpstr>
      <vt:lpstr>Control/Treatment Disruptions</vt:lpstr>
      <vt:lpstr>Splitting users/requests across versions</vt:lpstr>
      <vt:lpstr>What to split?</vt:lpstr>
      <vt:lpstr>What if the real factor is novelty?</vt:lpstr>
      <vt:lpstr>What to split between control+treatment?</vt:lpstr>
      <vt:lpstr>What to split between control+treatment?</vt:lpstr>
      <vt:lpstr>What to split between control+treatment?</vt:lpstr>
      <vt:lpstr>What to split between control+treatment?</vt:lpstr>
      <vt:lpstr>Cookies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[320] Web 5: A/B Testing</dc:title>
  <cp:lastModifiedBy>MEENA SYAMKUMAR</cp:lastModifiedBy>
  <cp:revision>19</cp:revision>
  <dcterms:modified xsi:type="dcterms:W3CDTF">2023-03-20T03:21:45Z</dcterms:modified>
</cp:coreProperties>
</file>